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68" r:id="rId15"/>
    <p:sldId id="269" r:id="rId16"/>
    <p:sldId id="270" r:id="rId17"/>
    <p:sldId id="272" r:id="rId18"/>
    <p:sldId id="271" r:id="rId19"/>
    <p:sldId id="273" r:id="rId20"/>
    <p:sldId id="274" r:id="rId21"/>
    <p:sldId id="276" r:id="rId22"/>
    <p:sldId id="275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76" d="100"/>
          <a:sy n="76" d="100"/>
        </p:scale>
        <p:origin x="2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image" Target="../media/image18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6307A5-7DD2-4858-9F5F-580489222B8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A0A7F3F-F73A-491F-8712-796C01157EC5}">
      <dgm:prSet phldrT="[Text]" custT="1"/>
      <dgm:spPr/>
      <dgm:t>
        <a:bodyPr/>
        <a:lstStyle/>
        <a:p>
          <a:r>
            <a:rPr lang="en-US" sz="2800" dirty="0" smtClean="0"/>
            <a:t>Base of recurrence</a:t>
          </a:r>
          <a:endParaRPr lang="en-US" sz="2800" dirty="0"/>
        </a:p>
      </dgm:t>
    </dgm:pt>
    <dgm:pt modelId="{2A07D86D-525C-4D6C-87CC-04FC2075C6F6}" type="parTrans" cxnId="{73909224-8335-4393-82AE-4720FD3DE539}">
      <dgm:prSet/>
      <dgm:spPr/>
      <dgm:t>
        <a:bodyPr/>
        <a:lstStyle/>
        <a:p>
          <a:endParaRPr lang="en-US"/>
        </a:p>
      </dgm:t>
    </dgm:pt>
    <dgm:pt modelId="{FE154E68-C538-466D-9054-03A4522F2C67}" type="sibTrans" cxnId="{73909224-8335-4393-82AE-4720FD3DE539}">
      <dgm:prSet/>
      <dgm:spPr/>
      <dgm:t>
        <a:bodyPr/>
        <a:lstStyle/>
        <a:p>
          <a:endParaRPr lang="en-US"/>
        </a:p>
      </dgm:t>
    </dgm:pt>
    <dgm:pt modelId="{2D791961-5206-4A51-B7AA-40CCC6FFC6D4}">
      <dgm:prSet phldrT="[Text]"/>
      <dgm:spPr/>
      <dgm:t>
        <a:bodyPr/>
        <a:lstStyle/>
        <a:p>
          <a:r>
            <a:rPr lang="en-US" dirty="0" smtClean="0"/>
            <a:t>B</a:t>
          </a:r>
          <a:endParaRPr lang="en-US" dirty="0"/>
        </a:p>
      </dgm:t>
    </dgm:pt>
    <dgm:pt modelId="{58B4A1EA-94AA-4C27-A40A-E7C63C8B6960}" type="parTrans" cxnId="{17DE03EC-C3A2-42D7-A7C4-6592528F8CFD}">
      <dgm:prSet/>
      <dgm:spPr/>
      <dgm:t>
        <a:bodyPr/>
        <a:lstStyle/>
        <a:p>
          <a:endParaRPr lang="en-US"/>
        </a:p>
      </dgm:t>
    </dgm:pt>
    <dgm:pt modelId="{BC2BF4C1-4331-414B-97DC-8CCB316543CA}" type="sibTrans" cxnId="{17DE03EC-C3A2-42D7-A7C4-6592528F8CFD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C421B858-6505-434F-987D-2A684296AAD3}">
          <dgm:prSet phldrT="[Text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rad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m:oMathPara>
              </a14:m>
              <a:endParaRPr lang="en-US" sz="2000" dirty="0"/>
            </a:p>
          </dgm:t>
        </dgm:pt>
      </mc:Choice>
      <mc:Fallback xmlns="">
        <dgm:pt modelId="{C421B858-6505-434F-987D-2A684296AAD3}">
          <dgm:prSet phldrT="[Text]" custT="1"/>
          <dgm:spPr/>
          <dgm:t>
            <a:bodyPr/>
            <a:lstStyle/>
            <a:p>
              <a:r>
                <a:rPr lang="en-US" sz="2000" b="0" i="0" smtClean="0">
                  <a:latin typeface="Cambria Math" panose="02040503050406030204" pitchFamily="18" charset="0"/>
                </a:rPr>
                <a:t>𝑇(𝑂(√𝐵))=𝑂(1)</a:t>
              </a:r>
              <a:endParaRPr lang="en-US" sz="2000" dirty="0"/>
            </a:p>
          </dgm:t>
        </dgm:pt>
      </mc:Fallback>
    </mc:AlternateContent>
    <dgm:pt modelId="{ADE65953-1E97-4B3C-8D4E-D55DE75F3E7E}" type="parTrans" cxnId="{686317D7-2791-40F0-8F54-183B0ED1C83D}">
      <dgm:prSet/>
      <dgm:spPr/>
      <dgm:t>
        <a:bodyPr/>
        <a:lstStyle/>
        <a:p>
          <a:endParaRPr lang="en-US"/>
        </a:p>
      </dgm:t>
    </dgm:pt>
    <dgm:pt modelId="{9A4E5A82-D26A-4E14-A4DA-9A5131EA3E38}" type="sibTrans" cxnId="{686317D7-2791-40F0-8F54-183B0ED1C83D}">
      <dgm:prSet/>
      <dgm:spPr/>
      <dgm:t>
        <a:bodyPr/>
        <a:lstStyle/>
        <a:p>
          <a:endParaRPr lang="en-US"/>
        </a:p>
      </dgm:t>
    </dgm:pt>
    <dgm:pt modelId="{B6FFB5C0-55B7-4488-82E4-7AB741BE8D8A}">
      <dgm:prSet phldrT="[Text]"/>
      <dgm:spPr/>
      <dgm:t>
        <a:bodyPr/>
        <a:lstStyle/>
        <a:p>
          <a:r>
            <a:rPr lang="en-US" dirty="0" smtClean="0"/>
            <a:t>M</a:t>
          </a:r>
          <a:endParaRPr lang="en-US" dirty="0"/>
        </a:p>
      </dgm:t>
    </dgm:pt>
    <dgm:pt modelId="{4EC95ACC-8FEA-4DDF-90C6-C6C64E7A1222}" type="parTrans" cxnId="{80787ED8-DC50-4383-9F61-2306547244FA}">
      <dgm:prSet/>
      <dgm:spPr/>
      <dgm:t>
        <a:bodyPr/>
        <a:lstStyle/>
        <a:p>
          <a:endParaRPr lang="en-US"/>
        </a:p>
      </dgm:t>
    </dgm:pt>
    <dgm:pt modelId="{DA9C75C9-A836-45AC-8D12-9DE486B32043}" type="sibTrans" cxnId="{80787ED8-DC50-4383-9F61-2306547244FA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F43752CA-F20D-41E5-84F4-E8414E57BB23}">
          <dgm:prSet custT="1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en-US" sz="2000" b="0" i="1" smtClean="0">
                      <a:latin typeface="Cambria Math" panose="02040503050406030204" pitchFamily="18" charset="0"/>
                    </a:rPr>
                    <m:t>𝑇</m:t>
                  </m:r>
                  <m:d>
                    <m:dPr>
                      <m:ctrlPr>
                        <a:rPr lang="en-US" sz="2000" b="0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rad>
                        </m:e>
                      </m:d>
                    </m:e>
                  </m:d>
                  <m:r>
                    <a:rPr lang="en-US" sz="2000" b="0" i="1" smtClean="0">
                      <a:latin typeface="Cambria Math" panose="02040503050406030204" pitchFamily="18" charset="0"/>
                    </a:rPr>
                    <m:t>=</m:t>
                  </m:r>
                  <m:r>
                    <a:rPr lang="en-US" sz="2000" b="0" i="1" smtClean="0">
                      <a:latin typeface="Cambria Math" panose="02040503050406030204" pitchFamily="18" charset="0"/>
                    </a:rPr>
                    <m:t>𝑂</m:t>
                  </m:r>
                  <m:d>
                    <m:dPr>
                      <m:ctrlPr>
                        <a:rPr lang="en-US" sz="2000" b="0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e>
                  </m:d>
                </m:oMath>
              </a14:m>
              <a:r>
                <a:rPr lang="en-US" sz="2000" dirty="0" smtClean="0"/>
                <a:t> </a:t>
              </a:r>
              <a:endParaRPr lang="en-US" sz="2000" dirty="0"/>
            </a:p>
          </dgm:t>
        </dgm:pt>
      </mc:Choice>
      <mc:Fallback xmlns="">
        <dgm:pt modelId="{F43752CA-F20D-41E5-84F4-E8414E57BB23}">
          <dgm:prSet custT="1"/>
          <dgm:spPr/>
          <dgm:t>
            <a:bodyPr/>
            <a:lstStyle/>
            <a:p>
              <a:r>
                <a:rPr lang="en-US" sz="2000" b="0" i="0" smtClean="0">
                  <a:latin typeface="Cambria Math" panose="02040503050406030204" pitchFamily="18" charset="0"/>
                </a:rPr>
                <a:t>𝑇</a:t>
              </a:r>
              <a:r>
                <a:rPr lang="en-US" sz="2000" b="0" i="0" smtClean="0">
                  <a:latin typeface="Cambria Math" panose="02040503050406030204" pitchFamily="18" charset="0"/>
                </a:rPr>
                <a:t>(𝑂(</a:t>
              </a:r>
              <a:r>
                <a:rPr lang="en-US" sz="2000" b="0" i="0" smtClean="0">
                  <a:latin typeface="Cambria Math" panose="02040503050406030204" pitchFamily="18" charset="0"/>
                </a:rPr>
                <a:t>𝑐√𝑀))</a:t>
              </a:r>
              <a:r>
                <a:rPr lang="en-US" sz="2000" b="0" i="0" smtClean="0">
                  <a:latin typeface="Cambria Math" panose="02040503050406030204" pitchFamily="18" charset="0"/>
                </a:rPr>
                <a:t>=𝑂(</a:t>
              </a:r>
              <a:r>
                <a:rPr lang="en-US" sz="2000" b="0" i="0" smtClean="0">
                  <a:latin typeface="Cambria Math" panose="02040503050406030204" pitchFamily="18" charset="0"/>
                </a:rPr>
                <a:t>𝑀/𝐵)</a:t>
              </a:r>
              <a:r>
                <a:rPr lang="en-US" sz="2000" dirty="0" smtClean="0"/>
                <a:t> </a:t>
              </a:r>
              <a:endParaRPr lang="en-US" sz="2000" dirty="0"/>
            </a:p>
          </dgm:t>
        </dgm:pt>
      </mc:Fallback>
    </mc:AlternateContent>
    <dgm:pt modelId="{1834794E-9E8C-4919-B317-ED40FAD5B307}" type="parTrans" cxnId="{B0F84A0D-F032-4073-BD07-949C901587E2}">
      <dgm:prSet/>
      <dgm:spPr/>
      <dgm:t>
        <a:bodyPr/>
        <a:lstStyle/>
        <a:p>
          <a:endParaRPr lang="en-US"/>
        </a:p>
      </dgm:t>
    </dgm:pt>
    <dgm:pt modelId="{800A58DE-D257-4CDC-936A-AC8DB42B1D3D}" type="sibTrans" cxnId="{B0F84A0D-F032-4073-BD07-949C901587E2}">
      <dgm:prSet/>
      <dgm:spPr/>
      <dgm:t>
        <a:bodyPr/>
        <a:lstStyle/>
        <a:p>
          <a:endParaRPr lang="en-US"/>
        </a:p>
      </dgm:t>
    </dgm:pt>
    <dgm:pt modelId="{9F64B0DA-7771-4722-BCD8-1AB648A01FA3}" type="pres">
      <dgm:prSet presAssocID="{686307A5-7DD2-4858-9F5F-580489222B8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497599-0D11-4745-BEF3-0E4C1198518C}" type="pres">
      <dgm:prSet presAssocID="{3A0A7F3F-F73A-491F-8712-796C01157EC5}" presName="root1" presStyleCnt="0"/>
      <dgm:spPr/>
    </dgm:pt>
    <dgm:pt modelId="{E7CF0695-418D-477D-9D4C-71CE0D663441}" type="pres">
      <dgm:prSet presAssocID="{3A0A7F3F-F73A-491F-8712-796C01157EC5}" presName="LevelOneTextNode" presStyleLbl="node0" presStyleIdx="0" presStyleCnt="1" custLinFactNeighborY="90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36F189-EFCC-451D-AAF4-AB4CDBF6DF04}" type="pres">
      <dgm:prSet presAssocID="{3A0A7F3F-F73A-491F-8712-796C01157EC5}" presName="level2hierChild" presStyleCnt="0"/>
      <dgm:spPr/>
    </dgm:pt>
    <dgm:pt modelId="{53918AD1-1AC5-4D75-9DBC-EC166C5F3DC3}" type="pres">
      <dgm:prSet presAssocID="{58B4A1EA-94AA-4C27-A40A-E7C63C8B6960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ADC9EFD6-C76A-4856-B3AC-68C4CA93DC40}" type="pres">
      <dgm:prSet presAssocID="{58B4A1EA-94AA-4C27-A40A-E7C63C8B6960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0FAF669-E984-4A35-A2F1-F6A655A8F2C2}" type="pres">
      <dgm:prSet presAssocID="{2D791961-5206-4A51-B7AA-40CCC6FFC6D4}" presName="root2" presStyleCnt="0"/>
      <dgm:spPr/>
    </dgm:pt>
    <dgm:pt modelId="{9AD4167C-B6E3-4E1B-9530-8BC09EBABB0C}" type="pres">
      <dgm:prSet presAssocID="{2D791961-5206-4A51-B7AA-40CCC6FFC6D4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201F49-C9AE-4AA3-B879-2EDC0F8BA0FF}" type="pres">
      <dgm:prSet presAssocID="{2D791961-5206-4A51-B7AA-40CCC6FFC6D4}" presName="level3hierChild" presStyleCnt="0"/>
      <dgm:spPr/>
    </dgm:pt>
    <dgm:pt modelId="{9FF0F5A1-8463-47A2-A475-805CC32227B1}" type="pres">
      <dgm:prSet presAssocID="{ADE65953-1E97-4B3C-8D4E-D55DE75F3E7E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553CDE3B-AA35-402E-8DA2-C3FD83098BA6}" type="pres">
      <dgm:prSet presAssocID="{ADE65953-1E97-4B3C-8D4E-D55DE75F3E7E}" presName="connTx" presStyleLbl="parChTrans1D3" presStyleIdx="0" presStyleCnt="2"/>
      <dgm:spPr/>
      <dgm:t>
        <a:bodyPr/>
        <a:lstStyle/>
        <a:p>
          <a:endParaRPr lang="en-US"/>
        </a:p>
      </dgm:t>
    </dgm:pt>
    <dgm:pt modelId="{1111D52B-4DFA-4CBB-B5A0-377B6B22DC4E}" type="pres">
      <dgm:prSet presAssocID="{C421B858-6505-434F-987D-2A684296AAD3}" presName="root2" presStyleCnt="0"/>
      <dgm:spPr/>
    </dgm:pt>
    <dgm:pt modelId="{7F83623C-F980-4E3B-8437-4DB16C146DCC}" type="pres">
      <dgm:prSet presAssocID="{C421B858-6505-434F-987D-2A684296AAD3}" presName="LevelTwoTextNode" presStyleLbl="node3" presStyleIdx="0" presStyleCnt="2" custScaleX="1397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1CF48F-DC76-42DA-B67D-EFC8AE83B597}" type="pres">
      <dgm:prSet presAssocID="{C421B858-6505-434F-987D-2A684296AAD3}" presName="level3hierChild" presStyleCnt="0"/>
      <dgm:spPr/>
    </dgm:pt>
    <dgm:pt modelId="{CFB0306D-A7E6-4D4E-A010-BD09ECE60D3B}" type="pres">
      <dgm:prSet presAssocID="{4EC95ACC-8FEA-4DDF-90C6-C6C64E7A1222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C05075F1-1C97-4E95-9D0C-27F9C6E4677E}" type="pres">
      <dgm:prSet presAssocID="{4EC95ACC-8FEA-4DDF-90C6-C6C64E7A1222}" presName="connTx" presStyleLbl="parChTrans1D2" presStyleIdx="1" presStyleCnt="2"/>
      <dgm:spPr/>
      <dgm:t>
        <a:bodyPr/>
        <a:lstStyle/>
        <a:p>
          <a:endParaRPr lang="en-US"/>
        </a:p>
      </dgm:t>
    </dgm:pt>
    <dgm:pt modelId="{26768A0C-EBD7-4F21-A1B7-1CAA5C2FF531}" type="pres">
      <dgm:prSet presAssocID="{B6FFB5C0-55B7-4488-82E4-7AB741BE8D8A}" presName="root2" presStyleCnt="0"/>
      <dgm:spPr/>
    </dgm:pt>
    <dgm:pt modelId="{5CEABE5C-B899-4DA9-85A7-35C5B8E46D0A}" type="pres">
      <dgm:prSet presAssocID="{B6FFB5C0-55B7-4488-82E4-7AB741BE8D8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B2317F-0D5B-49F7-B1D3-7AE58164E866}" type="pres">
      <dgm:prSet presAssocID="{B6FFB5C0-55B7-4488-82E4-7AB741BE8D8A}" presName="level3hierChild" presStyleCnt="0"/>
      <dgm:spPr/>
    </dgm:pt>
    <dgm:pt modelId="{3DA772AA-7414-4D9F-B64A-66A57758141C}" type="pres">
      <dgm:prSet presAssocID="{1834794E-9E8C-4919-B317-ED40FAD5B307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F8810139-6442-4D0F-AC82-5C17F57B8729}" type="pres">
      <dgm:prSet presAssocID="{1834794E-9E8C-4919-B317-ED40FAD5B307}" presName="connTx" presStyleLbl="parChTrans1D3" presStyleIdx="1" presStyleCnt="2"/>
      <dgm:spPr/>
      <dgm:t>
        <a:bodyPr/>
        <a:lstStyle/>
        <a:p>
          <a:endParaRPr lang="en-US"/>
        </a:p>
      </dgm:t>
    </dgm:pt>
    <dgm:pt modelId="{A2A0802A-2A87-499E-9DB9-59CB5D1E6665}" type="pres">
      <dgm:prSet presAssocID="{F43752CA-F20D-41E5-84F4-E8414E57BB23}" presName="root2" presStyleCnt="0"/>
      <dgm:spPr/>
    </dgm:pt>
    <dgm:pt modelId="{21C661FC-C827-401C-AB95-C0D10C3365BE}" type="pres">
      <dgm:prSet presAssocID="{F43752CA-F20D-41E5-84F4-E8414E57BB23}" presName="LevelTwoTextNode" presStyleLbl="node3" presStyleIdx="1" presStyleCnt="2" custScaleX="1494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AC8C8A-C3C4-4C02-8EA1-3CE0BC164029}" type="pres">
      <dgm:prSet presAssocID="{F43752CA-F20D-41E5-84F4-E8414E57BB23}" presName="level3hierChild" presStyleCnt="0"/>
      <dgm:spPr/>
    </dgm:pt>
  </dgm:ptLst>
  <dgm:cxnLst>
    <dgm:cxn modelId="{D8C68D80-F8C4-48C8-8DB4-F3ABEEC231DB}" type="presOf" srcId="{4EC95ACC-8FEA-4DDF-90C6-C6C64E7A1222}" destId="{C05075F1-1C97-4E95-9D0C-27F9C6E4677E}" srcOrd="1" destOrd="0" presId="urn:microsoft.com/office/officeart/2005/8/layout/hierarchy2"/>
    <dgm:cxn modelId="{B0F84A0D-F032-4073-BD07-949C901587E2}" srcId="{B6FFB5C0-55B7-4488-82E4-7AB741BE8D8A}" destId="{F43752CA-F20D-41E5-84F4-E8414E57BB23}" srcOrd="0" destOrd="0" parTransId="{1834794E-9E8C-4919-B317-ED40FAD5B307}" sibTransId="{800A58DE-D257-4CDC-936A-AC8DB42B1D3D}"/>
    <dgm:cxn modelId="{17DE03EC-C3A2-42D7-A7C4-6592528F8CFD}" srcId="{3A0A7F3F-F73A-491F-8712-796C01157EC5}" destId="{2D791961-5206-4A51-B7AA-40CCC6FFC6D4}" srcOrd="0" destOrd="0" parTransId="{58B4A1EA-94AA-4C27-A40A-E7C63C8B6960}" sibTransId="{BC2BF4C1-4331-414B-97DC-8CCB316543CA}"/>
    <dgm:cxn modelId="{FC7A03CD-FC0A-4200-B7E3-02A8DE8B97B3}" type="presOf" srcId="{2D791961-5206-4A51-B7AA-40CCC6FFC6D4}" destId="{9AD4167C-B6E3-4E1B-9530-8BC09EBABB0C}" srcOrd="0" destOrd="0" presId="urn:microsoft.com/office/officeart/2005/8/layout/hierarchy2"/>
    <dgm:cxn modelId="{270874CE-1E31-4776-BA75-E65354B7BDF8}" type="presOf" srcId="{C421B858-6505-434F-987D-2A684296AAD3}" destId="{7F83623C-F980-4E3B-8437-4DB16C146DCC}" srcOrd="0" destOrd="0" presId="urn:microsoft.com/office/officeart/2005/8/layout/hierarchy2"/>
    <dgm:cxn modelId="{866E9885-2FF9-4292-B5A7-3E8749EA3F94}" type="presOf" srcId="{4EC95ACC-8FEA-4DDF-90C6-C6C64E7A1222}" destId="{CFB0306D-A7E6-4D4E-A010-BD09ECE60D3B}" srcOrd="0" destOrd="0" presId="urn:microsoft.com/office/officeart/2005/8/layout/hierarchy2"/>
    <dgm:cxn modelId="{73909224-8335-4393-82AE-4720FD3DE539}" srcId="{686307A5-7DD2-4858-9F5F-580489222B84}" destId="{3A0A7F3F-F73A-491F-8712-796C01157EC5}" srcOrd="0" destOrd="0" parTransId="{2A07D86D-525C-4D6C-87CC-04FC2075C6F6}" sibTransId="{FE154E68-C538-466D-9054-03A4522F2C67}"/>
    <dgm:cxn modelId="{686317D7-2791-40F0-8F54-183B0ED1C83D}" srcId="{2D791961-5206-4A51-B7AA-40CCC6FFC6D4}" destId="{C421B858-6505-434F-987D-2A684296AAD3}" srcOrd="0" destOrd="0" parTransId="{ADE65953-1E97-4B3C-8D4E-D55DE75F3E7E}" sibTransId="{9A4E5A82-D26A-4E14-A4DA-9A5131EA3E38}"/>
    <dgm:cxn modelId="{5F79FC78-FE06-4410-A327-8404E037F667}" type="presOf" srcId="{ADE65953-1E97-4B3C-8D4E-D55DE75F3E7E}" destId="{9FF0F5A1-8463-47A2-A475-805CC32227B1}" srcOrd="0" destOrd="0" presId="urn:microsoft.com/office/officeart/2005/8/layout/hierarchy2"/>
    <dgm:cxn modelId="{70668A98-F561-4C53-888A-EB50BE4773DF}" type="presOf" srcId="{1834794E-9E8C-4919-B317-ED40FAD5B307}" destId="{3DA772AA-7414-4D9F-B64A-66A57758141C}" srcOrd="0" destOrd="0" presId="urn:microsoft.com/office/officeart/2005/8/layout/hierarchy2"/>
    <dgm:cxn modelId="{0D92047A-FC49-4836-9A1E-1D8ECCC4AA27}" type="presOf" srcId="{B6FFB5C0-55B7-4488-82E4-7AB741BE8D8A}" destId="{5CEABE5C-B899-4DA9-85A7-35C5B8E46D0A}" srcOrd="0" destOrd="0" presId="urn:microsoft.com/office/officeart/2005/8/layout/hierarchy2"/>
    <dgm:cxn modelId="{CD5E992F-B188-4642-8ADF-60609C01A97C}" type="presOf" srcId="{686307A5-7DD2-4858-9F5F-580489222B84}" destId="{9F64B0DA-7771-4722-BCD8-1AB648A01FA3}" srcOrd="0" destOrd="0" presId="urn:microsoft.com/office/officeart/2005/8/layout/hierarchy2"/>
    <dgm:cxn modelId="{37B0000A-4B3E-4821-874C-9BA8AEB59C54}" type="presOf" srcId="{3A0A7F3F-F73A-491F-8712-796C01157EC5}" destId="{E7CF0695-418D-477D-9D4C-71CE0D663441}" srcOrd="0" destOrd="0" presId="urn:microsoft.com/office/officeart/2005/8/layout/hierarchy2"/>
    <dgm:cxn modelId="{A2AA4C15-9AF1-4974-A202-9E7ECBFE28F4}" type="presOf" srcId="{58B4A1EA-94AA-4C27-A40A-E7C63C8B6960}" destId="{ADC9EFD6-C76A-4856-B3AC-68C4CA93DC40}" srcOrd="1" destOrd="0" presId="urn:microsoft.com/office/officeart/2005/8/layout/hierarchy2"/>
    <dgm:cxn modelId="{B5040075-35F6-46D5-974E-A6F6CA016A93}" type="presOf" srcId="{F43752CA-F20D-41E5-84F4-E8414E57BB23}" destId="{21C661FC-C827-401C-AB95-C0D10C3365BE}" srcOrd="0" destOrd="0" presId="urn:microsoft.com/office/officeart/2005/8/layout/hierarchy2"/>
    <dgm:cxn modelId="{80787ED8-DC50-4383-9F61-2306547244FA}" srcId="{3A0A7F3F-F73A-491F-8712-796C01157EC5}" destId="{B6FFB5C0-55B7-4488-82E4-7AB741BE8D8A}" srcOrd="1" destOrd="0" parTransId="{4EC95ACC-8FEA-4DDF-90C6-C6C64E7A1222}" sibTransId="{DA9C75C9-A836-45AC-8D12-9DE486B32043}"/>
    <dgm:cxn modelId="{FF497FDF-6B04-4A0E-AD2A-D36B3B9BC221}" type="presOf" srcId="{58B4A1EA-94AA-4C27-A40A-E7C63C8B6960}" destId="{53918AD1-1AC5-4D75-9DBC-EC166C5F3DC3}" srcOrd="0" destOrd="0" presId="urn:microsoft.com/office/officeart/2005/8/layout/hierarchy2"/>
    <dgm:cxn modelId="{0602F76F-D5ED-481F-9B24-5AE5F2407F72}" type="presOf" srcId="{1834794E-9E8C-4919-B317-ED40FAD5B307}" destId="{F8810139-6442-4D0F-AC82-5C17F57B8729}" srcOrd="1" destOrd="0" presId="urn:microsoft.com/office/officeart/2005/8/layout/hierarchy2"/>
    <dgm:cxn modelId="{F2E4B396-52FD-4E07-8C61-C58409417A68}" type="presOf" srcId="{ADE65953-1E97-4B3C-8D4E-D55DE75F3E7E}" destId="{553CDE3B-AA35-402E-8DA2-C3FD83098BA6}" srcOrd="1" destOrd="0" presId="urn:microsoft.com/office/officeart/2005/8/layout/hierarchy2"/>
    <dgm:cxn modelId="{38DDD361-2A1C-4A08-9844-7AB2F0CC915D}" type="presParOf" srcId="{9F64B0DA-7771-4722-BCD8-1AB648A01FA3}" destId="{FF497599-0D11-4745-BEF3-0E4C1198518C}" srcOrd="0" destOrd="0" presId="urn:microsoft.com/office/officeart/2005/8/layout/hierarchy2"/>
    <dgm:cxn modelId="{DCB62507-70C1-481E-B82B-4473B25E62DC}" type="presParOf" srcId="{FF497599-0D11-4745-BEF3-0E4C1198518C}" destId="{E7CF0695-418D-477D-9D4C-71CE0D663441}" srcOrd="0" destOrd="0" presId="urn:microsoft.com/office/officeart/2005/8/layout/hierarchy2"/>
    <dgm:cxn modelId="{402541C0-D90E-4515-B83F-DF707E35565D}" type="presParOf" srcId="{FF497599-0D11-4745-BEF3-0E4C1198518C}" destId="{6B36F189-EFCC-451D-AAF4-AB4CDBF6DF04}" srcOrd="1" destOrd="0" presId="urn:microsoft.com/office/officeart/2005/8/layout/hierarchy2"/>
    <dgm:cxn modelId="{CDE673CC-0669-45C1-9917-C2039D03E7A2}" type="presParOf" srcId="{6B36F189-EFCC-451D-AAF4-AB4CDBF6DF04}" destId="{53918AD1-1AC5-4D75-9DBC-EC166C5F3DC3}" srcOrd="0" destOrd="0" presId="urn:microsoft.com/office/officeart/2005/8/layout/hierarchy2"/>
    <dgm:cxn modelId="{BEAF5D10-DCA1-417A-BE94-62EAAA028F78}" type="presParOf" srcId="{53918AD1-1AC5-4D75-9DBC-EC166C5F3DC3}" destId="{ADC9EFD6-C76A-4856-B3AC-68C4CA93DC40}" srcOrd="0" destOrd="0" presId="urn:microsoft.com/office/officeart/2005/8/layout/hierarchy2"/>
    <dgm:cxn modelId="{89EF3A9A-49D4-4983-9CAE-48A74B88AC05}" type="presParOf" srcId="{6B36F189-EFCC-451D-AAF4-AB4CDBF6DF04}" destId="{70FAF669-E984-4A35-A2F1-F6A655A8F2C2}" srcOrd="1" destOrd="0" presId="urn:microsoft.com/office/officeart/2005/8/layout/hierarchy2"/>
    <dgm:cxn modelId="{FF50E687-9B63-419F-9365-C69118E0BBBF}" type="presParOf" srcId="{70FAF669-E984-4A35-A2F1-F6A655A8F2C2}" destId="{9AD4167C-B6E3-4E1B-9530-8BC09EBABB0C}" srcOrd="0" destOrd="0" presId="urn:microsoft.com/office/officeart/2005/8/layout/hierarchy2"/>
    <dgm:cxn modelId="{5D21BF03-92B0-413E-A82E-78700D79A683}" type="presParOf" srcId="{70FAF669-E984-4A35-A2F1-F6A655A8F2C2}" destId="{2D201F49-C9AE-4AA3-B879-2EDC0F8BA0FF}" srcOrd="1" destOrd="0" presId="urn:microsoft.com/office/officeart/2005/8/layout/hierarchy2"/>
    <dgm:cxn modelId="{3768DB0F-F01F-4261-8E34-D09EDCE815EF}" type="presParOf" srcId="{2D201F49-C9AE-4AA3-B879-2EDC0F8BA0FF}" destId="{9FF0F5A1-8463-47A2-A475-805CC32227B1}" srcOrd="0" destOrd="0" presId="urn:microsoft.com/office/officeart/2005/8/layout/hierarchy2"/>
    <dgm:cxn modelId="{581C838F-EAE8-4450-92EE-25DF2DD41225}" type="presParOf" srcId="{9FF0F5A1-8463-47A2-A475-805CC32227B1}" destId="{553CDE3B-AA35-402E-8DA2-C3FD83098BA6}" srcOrd="0" destOrd="0" presId="urn:microsoft.com/office/officeart/2005/8/layout/hierarchy2"/>
    <dgm:cxn modelId="{5A96DA1A-89DE-4E56-94E4-E109089B11D3}" type="presParOf" srcId="{2D201F49-C9AE-4AA3-B879-2EDC0F8BA0FF}" destId="{1111D52B-4DFA-4CBB-B5A0-377B6B22DC4E}" srcOrd="1" destOrd="0" presId="urn:microsoft.com/office/officeart/2005/8/layout/hierarchy2"/>
    <dgm:cxn modelId="{25D1F0C8-4B6D-4F3A-8E01-19E473D4D815}" type="presParOf" srcId="{1111D52B-4DFA-4CBB-B5A0-377B6B22DC4E}" destId="{7F83623C-F980-4E3B-8437-4DB16C146DCC}" srcOrd="0" destOrd="0" presId="urn:microsoft.com/office/officeart/2005/8/layout/hierarchy2"/>
    <dgm:cxn modelId="{9F22EC7A-A131-4296-9F79-A7E1CA534219}" type="presParOf" srcId="{1111D52B-4DFA-4CBB-B5A0-377B6B22DC4E}" destId="{901CF48F-DC76-42DA-B67D-EFC8AE83B597}" srcOrd="1" destOrd="0" presId="urn:microsoft.com/office/officeart/2005/8/layout/hierarchy2"/>
    <dgm:cxn modelId="{ADCC825F-460C-4E04-AEB8-BFC575DE4E36}" type="presParOf" srcId="{6B36F189-EFCC-451D-AAF4-AB4CDBF6DF04}" destId="{CFB0306D-A7E6-4D4E-A010-BD09ECE60D3B}" srcOrd="2" destOrd="0" presId="urn:microsoft.com/office/officeart/2005/8/layout/hierarchy2"/>
    <dgm:cxn modelId="{8410BDE4-BD6E-4E32-B638-4A69EDFB39DE}" type="presParOf" srcId="{CFB0306D-A7E6-4D4E-A010-BD09ECE60D3B}" destId="{C05075F1-1C97-4E95-9D0C-27F9C6E4677E}" srcOrd="0" destOrd="0" presId="urn:microsoft.com/office/officeart/2005/8/layout/hierarchy2"/>
    <dgm:cxn modelId="{35190DB6-6805-47F3-81E1-DA8FACF16080}" type="presParOf" srcId="{6B36F189-EFCC-451D-AAF4-AB4CDBF6DF04}" destId="{26768A0C-EBD7-4F21-A1B7-1CAA5C2FF531}" srcOrd="3" destOrd="0" presId="urn:microsoft.com/office/officeart/2005/8/layout/hierarchy2"/>
    <dgm:cxn modelId="{295E0846-603F-4DA5-BF11-20ED155F966F}" type="presParOf" srcId="{26768A0C-EBD7-4F21-A1B7-1CAA5C2FF531}" destId="{5CEABE5C-B899-4DA9-85A7-35C5B8E46D0A}" srcOrd="0" destOrd="0" presId="urn:microsoft.com/office/officeart/2005/8/layout/hierarchy2"/>
    <dgm:cxn modelId="{B4AD0D56-F35B-4A0F-80DE-2CDBE887EE1F}" type="presParOf" srcId="{26768A0C-EBD7-4F21-A1B7-1CAA5C2FF531}" destId="{FAB2317F-0D5B-49F7-B1D3-7AE58164E866}" srcOrd="1" destOrd="0" presId="urn:microsoft.com/office/officeart/2005/8/layout/hierarchy2"/>
    <dgm:cxn modelId="{1DB09603-C331-4574-A089-847A1C816C45}" type="presParOf" srcId="{FAB2317F-0D5B-49F7-B1D3-7AE58164E866}" destId="{3DA772AA-7414-4D9F-B64A-66A57758141C}" srcOrd="0" destOrd="0" presId="urn:microsoft.com/office/officeart/2005/8/layout/hierarchy2"/>
    <dgm:cxn modelId="{29666A29-5800-4B50-BFA8-75E1D205EC3C}" type="presParOf" srcId="{3DA772AA-7414-4D9F-B64A-66A57758141C}" destId="{F8810139-6442-4D0F-AC82-5C17F57B8729}" srcOrd="0" destOrd="0" presId="urn:microsoft.com/office/officeart/2005/8/layout/hierarchy2"/>
    <dgm:cxn modelId="{96E5529B-6B99-4F3E-B607-49C38E07B618}" type="presParOf" srcId="{FAB2317F-0D5B-49F7-B1D3-7AE58164E866}" destId="{A2A0802A-2A87-499E-9DB9-59CB5D1E6665}" srcOrd="1" destOrd="0" presId="urn:microsoft.com/office/officeart/2005/8/layout/hierarchy2"/>
    <dgm:cxn modelId="{732783C1-C1E3-4C7E-B113-18C4FC441657}" type="presParOf" srcId="{A2A0802A-2A87-499E-9DB9-59CB5D1E6665}" destId="{21C661FC-C827-401C-AB95-C0D10C3365BE}" srcOrd="0" destOrd="0" presId="urn:microsoft.com/office/officeart/2005/8/layout/hierarchy2"/>
    <dgm:cxn modelId="{453541CE-3B2F-4D6B-B9D1-D995A7D64E61}" type="presParOf" srcId="{A2A0802A-2A87-499E-9DB9-59CB5D1E6665}" destId="{7DAC8C8A-C3C4-4C02-8EA1-3CE0BC16402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6307A5-7DD2-4858-9F5F-580489222B8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A0A7F3F-F73A-491F-8712-796C01157EC5}">
      <dgm:prSet phldrT="[Text]" custT="1"/>
      <dgm:spPr/>
      <dgm:t>
        <a:bodyPr/>
        <a:lstStyle/>
        <a:p>
          <a:r>
            <a:rPr lang="en-US" sz="2800" dirty="0" smtClean="0"/>
            <a:t>Base of recurrence</a:t>
          </a:r>
          <a:endParaRPr lang="en-US" sz="2800" dirty="0"/>
        </a:p>
      </dgm:t>
    </dgm:pt>
    <dgm:pt modelId="{2A07D86D-525C-4D6C-87CC-04FC2075C6F6}" type="parTrans" cxnId="{73909224-8335-4393-82AE-4720FD3DE539}">
      <dgm:prSet/>
      <dgm:spPr/>
      <dgm:t>
        <a:bodyPr/>
        <a:lstStyle/>
        <a:p>
          <a:endParaRPr lang="en-US"/>
        </a:p>
      </dgm:t>
    </dgm:pt>
    <dgm:pt modelId="{FE154E68-C538-466D-9054-03A4522F2C67}" type="sibTrans" cxnId="{73909224-8335-4393-82AE-4720FD3DE539}">
      <dgm:prSet/>
      <dgm:spPr/>
      <dgm:t>
        <a:bodyPr/>
        <a:lstStyle/>
        <a:p>
          <a:endParaRPr lang="en-US"/>
        </a:p>
      </dgm:t>
    </dgm:pt>
    <dgm:pt modelId="{2D791961-5206-4A51-B7AA-40CCC6FFC6D4}">
      <dgm:prSet phldrT="[Text]"/>
      <dgm:spPr/>
      <dgm:t>
        <a:bodyPr/>
        <a:lstStyle/>
        <a:p>
          <a:r>
            <a:rPr lang="en-US" dirty="0" smtClean="0"/>
            <a:t>B</a:t>
          </a:r>
          <a:endParaRPr lang="en-US" dirty="0"/>
        </a:p>
      </dgm:t>
    </dgm:pt>
    <dgm:pt modelId="{58B4A1EA-94AA-4C27-A40A-E7C63C8B6960}" type="parTrans" cxnId="{17DE03EC-C3A2-42D7-A7C4-6592528F8CFD}">
      <dgm:prSet/>
      <dgm:spPr/>
      <dgm:t>
        <a:bodyPr/>
        <a:lstStyle/>
        <a:p>
          <a:endParaRPr lang="en-US"/>
        </a:p>
      </dgm:t>
    </dgm:pt>
    <dgm:pt modelId="{BC2BF4C1-4331-414B-97DC-8CCB316543CA}" type="sibTrans" cxnId="{17DE03EC-C3A2-42D7-A7C4-6592528F8CFD}">
      <dgm:prSet/>
      <dgm:spPr/>
      <dgm:t>
        <a:bodyPr/>
        <a:lstStyle/>
        <a:p>
          <a:endParaRPr lang="en-US"/>
        </a:p>
      </dgm:t>
    </dgm:pt>
    <dgm:pt modelId="{C421B858-6505-434F-987D-2A684296AAD3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ADE65953-1E97-4B3C-8D4E-D55DE75F3E7E}" type="parTrans" cxnId="{686317D7-2791-40F0-8F54-183B0ED1C83D}">
      <dgm:prSet/>
      <dgm:spPr/>
      <dgm:t>
        <a:bodyPr/>
        <a:lstStyle/>
        <a:p>
          <a:endParaRPr lang="en-US"/>
        </a:p>
      </dgm:t>
    </dgm:pt>
    <dgm:pt modelId="{9A4E5A82-D26A-4E14-A4DA-9A5131EA3E38}" type="sibTrans" cxnId="{686317D7-2791-40F0-8F54-183B0ED1C83D}">
      <dgm:prSet/>
      <dgm:spPr/>
      <dgm:t>
        <a:bodyPr/>
        <a:lstStyle/>
        <a:p>
          <a:endParaRPr lang="en-US"/>
        </a:p>
      </dgm:t>
    </dgm:pt>
    <dgm:pt modelId="{B6FFB5C0-55B7-4488-82E4-7AB741BE8D8A}">
      <dgm:prSet phldrT="[Text]"/>
      <dgm:spPr/>
      <dgm:t>
        <a:bodyPr/>
        <a:lstStyle/>
        <a:p>
          <a:r>
            <a:rPr lang="en-US" dirty="0" smtClean="0"/>
            <a:t>M</a:t>
          </a:r>
          <a:endParaRPr lang="en-US" dirty="0"/>
        </a:p>
      </dgm:t>
    </dgm:pt>
    <dgm:pt modelId="{4EC95ACC-8FEA-4DDF-90C6-C6C64E7A1222}" type="parTrans" cxnId="{80787ED8-DC50-4383-9F61-2306547244FA}">
      <dgm:prSet/>
      <dgm:spPr/>
      <dgm:t>
        <a:bodyPr/>
        <a:lstStyle/>
        <a:p>
          <a:endParaRPr lang="en-US"/>
        </a:p>
      </dgm:t>
    </dgm:pt>
    <dgm:pt modelId="{DA9C75C9-A836-45AC-8D12-9DE486B32043}" type="sibTrans" cxnId="{80787ED8-DC50-4383-9F61-2306547244FA}">
      <dgm:prSet/>
      <dgm:spPr/>
      <dgm:t>
        <a:bodyPr/>
        <a:lstStyle/>
        <a:p>
          <a:endParaRPr lang="en-US"/>
        </a:p>
      </dgm:t>
    </dgm:pt>
    <dgm:pt modelId="{F43752CA-F20D-41E5-84F4-E8414E57BB23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1834794E-9E8C-4919-B317-ED40FAD5B307}" type="parTrans" cxnId="{B0F84A0D-F032-4073-BD07-949C901587E2}">
      <dgm:prSet/>
      <dgm:spPr/>
      <dgm:t>
        <a:bodyPr/>
        <a:lstStyle/>
        <a:p>
          <a:endParaRPr lang="en-US"/>
        </a:p>
      </dgm:t>
    </dgm:pt>
    <dgm:pt modelId="{800A58DE-D257-4CDC-936A-AC8DB42B1D3D}" type="sibTrans" cxnId="{B0F84A0D-F032-4073-BD07-949C901587E2}">
      <dgm:prSet/>
      <dgm:spPr/>
      <dgm:t>
        <a:bodyPr/>
        <a:lstStyle/>
        <a:p>
          <a:endParaRPr lang="en-US"/>
        </a:p>
      </dgm:t>
    </dgm:pt>
    <dgm:pt modelId="{9F64B0DA-7771-4722-BCD8-1AB648A01FA3}" type="pres">
      <dgm:prSet presAssocID="{686307A5-7DD2-4858-9F5F-580489222B8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F497599-0D11-4745-BEF3-0E4C1198518C}" type="pres">
      <dgm:prSet presAssocID="{3A0A7F3F-F73A-491F-8712-796C01157EC5}" presName="root1" presStyleCnt="0"/>
      <dgm:spPr/>
    </dgm:pt>
    <dgm:pt modelId="{E7CF0695-418D-477D-9D4C-71CE0D663441}" type="pres">
      <dgm:prSet presAssocID="{3A0A7F3F-F73A-491F-8712-796C01157EC5}" presName="LevelOneTextNode" presStyleLbl="node0" presStyleIdx="0" presStyleCnt="1" custLinFactNeighborY="9039">
        <dgm:presLayoutVars>
          <dgm:chPref val="3"/>
        </dgm:presLayoutVars>
      </dgm:prSet>
      <dgm:spPr/>
    </dgm:pt>
    <dgm:pt modelId="{6B36F189-EFCC-451D-AAF4-AB4CDBF6DF04}" type="pres">
      <dgm:prSet presAssocID="{3A0A7F3F-F73A-491F-8712-796C01157EC5}" presName="level2hierChild" presStyleCnt="0"/>
      <dgm:spPr/>
    </dgm:pt>
    <dgm:pt modelId="{53918AD1-1AC5-4D75-9DBC-EC166C5F3DC3}" type="pres">
      <dgm:prSet presAssocID="{58B4A1EA-94AA-4C27-A40A-E7C63C8B6960}" presName="conn2-1" presStyleLbl="parChTrans1D2" presStyleIdx="0" presStyleCnt="2"/>
      <dgm:spPr/>
    </dgm:pt>
    <dgm:pt modelId="{ADC9EFD6-C76A-4856-B3AC-68C4CA93DC40}" type="pres">
      <dgm:prSet presAssocID="{58B4A1EA-94AA-4C27-A40A-E7C63C8B6960}" presName="connTx" presStyleLbl="parChTrans1D2" presStyleIdx="0" presStyleCnt="2"/>
      <dgm:spPr/>
    </dgm:pt>
    <dgm:pt modelId="{70FAF669-E984-4A35-A2F1-F6A655A8F2C2}" type="pres">
      <dgm:prSet presAssocID="{2D791961-5206-4A51-B7AA-40CCC6FFC6D4}" presName="root2" presStyleCnt="0"/>
      <dgm:spPr/>
    </dgm:pt>
    <dgm:pt modelId="{9AD4167C-B6E3-4E1B-9530-8BC09EBABB0C}" type="pres">
      <dgm:prSet presAssocID="{2D791961-5206-4A51-B7AA-40CCC6FFC6D4}" presName="LevelTwoTextNode" presStyleLbl="node2" presStyleIdx="0" presStyleCnt="2">
        <dgm:presLayoutVars>
          <dgm:chPref val="3"/>
        </dgm:presLayoutVars>
      </dgm:prSet>
      <dgm:spPr/>
    </dgm:pt>
    <dgm:pt modelId="{2D201F49-C9AE-4AA3-B879-2EDC0F8BA0FF}" type="pres">
      <dgm:prSet presAssocID="{2D791961-5206-4A51-B7AA-40CCC6FFC6D4}" presName="level3hierChild" presStyleCnt="0"/>
      <dgm:spPr/>
    </dgm:pt>
    <dgm:pt modelId="{9FF0F5A1-8463-47A2-A475-805CC32227B1}" type="pres">
      <dgm:prSet presAssocID="{ADE65953-1E97-4B3C-8D4E-D55DE75F3E7E}" presName="conn2-1" presStyleLbl="parChTrans1D3" presStyleIdx="0" presStyleCnt="2"/>
      <dgm:spPr/>
    </dgm:pt>
    <dgm:pt modelId="{553CDE3B-AA35-402E-8DA2-C3FD83098BA6}" type="pres">
      <dgm:prSet presAssocID="{ADE65953-1E97-4B3C-8D4E-D55DE75F3E7E}" presName="connTx" presStyleLbl="parChTrans1D3" presStyleIdx="0" presStyleCnt="2"/>
      <dgm:spPr/>
    </dgm:pt>
    <dgm:pt modelId="{1111D52B-4DFA-4CBB-B5A0-377B6B22DC4E}" type="pres">
      <dgm:prSet presAssocID="{C421B858-6505-434F-987D-2A684296AAD3}" presName="root2" presStyleCnt="0"/>
      <dgm:spPr/>
    </dgm:pt>
    <dgm:pt modelId="{7F83623C-F980-4E3B-8437-4DB16C146DCC}" type="pres">
      <dgm:prSet presAssocID="{C421B858-6505-434F-987D-2A684296AAD3}" presName="LevelTwoTextNode" presStyleLbl="node3" presStyleIdx="0" presStyleCnt="2" custScaleX="1397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1CF48F-DC76-42DA-B67D-EFC8AE83B597}" type="pres">
      <dgm:prSet presAssocID="{C421B858-6505-434F-987D-2A684296AAD3}" presName="level3hierChild" presStyleCnt="0"/>
      <dgm:spPr/>
    </dgm:pt>
    <dgm:pt modelId="{CFB0306D-A7E6-4D4E-A010-BD09ECE60D3B}" type="pres">
      <dgm:prSet presAssocID="{4EC95ACC-8FEA-4DDF-90C6-C6C64E7A1222}" presName="conn2-1" presStyleLbl="parChTrans1D2" presStyleIdx="1" presStyleCnt="2"/>
      <dgm:spPr/>
    </dgm:pt>
    <dgm:pt modelId="{C05075F1-1C97-4E95-9D0C-27F9C6E4677E}" type="pres">
      <dgm:prSet presAssocID="{4EC95ACC-8FEA-4DDF-90C6-C6C64E7A1222}" presName="connTx" presStyleLbl="parChTrans1D2" presStyleIdx="1" presStyleCnt="2"/>
      <dgm:spPr/>
    </dgm:pt>
    <dgm:pt modelId="{26768A0C-EBD7-4F21-A1B7-1CAA5C2FF531}" type="pres">
      <dgm:prSet presAssocID="{B6FFB5C0-55B7-4488-82E4-7AB741BE8D8A}" presName="root2" presStyleCnt="0"/>
      <dgm:spPr/>
    </dgm:pt>
    <dgm:pt modelId="{5CEABE5C-B899-4DA9-85A7-35C5B8E46D0A}" type="pres">
      <dgm:prSet presAssocID="{B6FFB5C0-55B7-4488-82E4-7AB741BE8D8A}" presName="LevelTwoTextNode" presStyleLbl="node2" presStyleIdx="1" presStyleCnt="2">
        <dgm:presLayoutVars>
          <dgm:chPref val="3"/>
        </dgm:presLayoutVars>
      </dgm:prSet>
      <dgm:spPr/>
    </dgm:pt>
    <dgm:pt modelId="{FAB2317F-0D5B-49F7-B1D3-7AE58164E866}" type="pres">
      <dgm:prSet presAssocID="{B6FFB5C0-55B7-4488-82E4-7AB741BE8D8A}" presName="level3hierChild" presStyleCnt="0"/>
      <dgm:spPr/>
    </dgm:pt>
    <dgm:pt modelId="{3DA772AA-7414-4D9F-B64A-66A57758141C}" type="pres">
      <dgm:prSet presAssocID="{1834794E-9E8C-4919-B317-ED40FAD5B307}" presName="conn2-1" presStyleLbl="parChTrans1D3" presStyleIdx="1" presStyleCnt="2"/>
      <dgm:spPr/>
    </dgm:pt>
    <dgm:pt modelId="{F8810139-6442-4D0F-AC82-5C17F57B8729}" type="pres">
      <dgm:prSet presAssocID="{1834794E-9E8C-4919-B317-ED40FAD5B307}" presName="connTx" presStyleLbl="parChTrans1D3" presStyleIdx="1" presStyleCnt="2"/>
      <dgm:spPr/>
    </dgm:pt>
    <dgm:pt modelId="{A2A0802A-2A87-499E-9DB9-59CB5D1E6665}" type="pres">
      <dgm:prSet presAssocID="{F43752CA-F20D-41E5-84F4-E8414E57BB23}" presName="root2" presStyleCnt="0"/>
      <dgm:spPr/>
    </dgm:pt>
    <dgm:pt modelId="{21C661FC-C827-401C-AB95-C0D10C3365BE}" type="pres">
      <dgm:prSet presAssocID="{F43752CA-F20D-41E5-84F4-E8414E57BB23}" presName="LevelTwoTextNode" presStyleLbl="node3" presStyleIdx="1" presStyleCnt="2" custScaleX="1494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AC8C8A-C3C4-4C02-8EA1-3CE0BC164029}" type="pres">
      <dgm:prSet presAssocID="{F43752CA-F20D-41E5-84F4-E8414E57BB23}" presName="level3hierChild" presStyleCnt="0"/>
      <dgm:spPr/>
    </dgm:pt>
  </dgm:ptLst>
  <dgm:cxnLst>
    <dgm:cxn modelId="{D8C68D80-F8C4-48C8-8DB4-F3ABEEC231DB}" type="presOf" srcId="{4EC95ACC-8FEA-4DDF-90C6-C6C64E7A1222}" destId="{C05075F1-1C97-4E95-9D0C-27F9C6E4677E}" srcOrd="1" destOrd="0" presId="urn:microsoft.com/office/officeart/2005/8/layout/hierarchy2"/>
    <dgm:cxn modelId="{B0F84A0D-F032-4073-BD07-949C901587E2}" srcId="{B6FFB5C0-55B7-4488-82E4-7AB741BE8D8A}" destId="{F43752CA-F20D-41E5-84F4-E8414E57BB23}" srcOrd="0" destOrd="0" parTransId="{1834794E-9E8C-4919-B317-ED40FAD5B307}" sibTransId="{800A58DE-D257-4CDC-936A-AC8DB42B1D3D}"/>
    <dgm:cxn modelId="{17DE03EC-C3A2-42D7-A7C4-6592528F8CFD}" srcId="{3A0A7F3F-F73A-491F-8712-796C01157EC5}" destId="{2D791961-5206-4A51-B7AA-40CCC6FFC6D4}" srcOrd="0" destOrd="0" parTransId="{58B4A1EA-94AA-4C27-A40A-E7C63C8B6960}" sibTransId="{BC2BF4C1-4331-414B-97DC-8CCB316543CA}"/>
    <dgm:cxn modelId="{FC7A03CD-FC0A-4200-B7E3-02A8DE8B97B3}" type="presOf" srcId="{2D791961-5206-4A51-B7AA-40CCC6FFC6D4}" destId="{9AD4167C-B6E3-4E1B-9530-8BC09EBABB0C}" srcOrd="0" destOrd="0" presId="urn:microsoft.com/office/officeart/2005/8/layout/hierarchy2"/>
    <dgm:cxn modelId="{866E9885-2FF9-4292-B5A7-3E8749EA3F94}" type="presOf" srcId="{4EC95ACC-8FEA-4DDF-90C6-C6C64E7A1222}" destId="{CFB0306D-A7E6-4D4E-A010-BD09ECE60D3B}" srcOrd="0" destOrd="0" presId="urn:microsoft.com/office/officeart/2005/8/layout/hierarchy2"/>
    <dgm:cxn modelId="{270874CE-1E31-4776-BA75-E65354B7BDF8}" type="presOf" srcId="{C421B858-6505-434F-987D-2A684296AAD3}" destId="{7F83623C-F980-4E3B-8437-4DB16C146DCC}" srcOrd="0" destOrd="0" presId="urn:microsoft.com/office/officeart/2005/8/layout/hierarchy2"/>
    <dgm:cxn modelId="{73909224-8335-4393-82AE-4720FD3DE539}" srcId="{686307A5-7DD2-4858-9F5F-580489222B84}" destId="{3A0A7F3F-F73A-491F-8712-796C01157EC5}" srcOrd="0" destOrd="0" parTransId="{2A07D86D-525C-4D6C-87CC-04FC2075C6F6}" sibTransId="{FE154E68-C538-466D-9054-03A4522F2C67}"/>
    <dgm:cxn modelId="{686317D7-2791-40F0-8F54-183B0ED1C83D}" srcId="{2D791961-5206-4A51-B7AA-40CCC6FFC6D4}" destId="{C421B858-6505-434F-987D-2A684296AAD3}" srcOrd="0" destOrd="0" parTransId="{ADE65953-1E97-4B3C-8D4E-D55DE75F3E7E}" sibTransId="{9A4E5A82-D26A-4E14-A4DA-9A5131EA3E38}"/>
    <dgm:cxn modelId="{5F79FC78-FE06-4410-A327-8404E037F667}" type="presOf" srcId="{ADE65953-1E97-4B3C-8D4E-D55DE75F3E7E}" destId="{9FF0F5A1-8463-47A2-A475-805CC32227B1}" srcOrd="0" destOrd="0" presId="urn:microsoft.com/office/officeart/2005/8/layout/hierarchy2"/>
    <dgm:cxn modelId="{0D92047A-FC49-4836-9A1E-1D8ECCC4AA27}" type="presOf" srcId="{B6FFB5C0-55B7-4488-82E4-7AB741BE8D8A}" destId="{5CEABE5C-B899-4DA9-85A7-35C5B8E46D0A}" srcOrd="0" destOrd="0" presId="urn:microsoft.com/office/officeart/2005/8/layout/hierarchy2"/>
    <dgm:cxn modelId="{70668A98-F561-4C53-888A-EB50BE4773DF}" type="presOf" srcId="{1834794E-9E8C-4919-B317-ED40FAD5B307}" destId="{3DA772AA-7414-4D9F-B64A-66A57758141C}" srcOrd="0" destOrd="0" presId="urn:microsoft.com/office/officeart/2005/8/layout/hierarchy2"/>
    <dgm:cxn modelId="{CD5E992F-B188-4642-8ADF-60609C01A97C}" type="presOf" srcId="{686307A5-7DD2-4858-9F5F-580489222B84}" destId="{9F64B0DA-7771-4722-BCD8-1AB648A01FA3}" srcOrd="0" destOrd="0" presId="urn:microsoft.com/office/officeart/2005/8/layout/hierarchy2"/>
    <dgm:cxn modelId="{37B0000A-4B3E-4821-874C-9BA8AEB59C54}" type="presOf" srcId="{3A0A7F3F-F73A-491F-8712-796C01157EC5}" destId="{E7CF0695-418D-477D-9D4C-71CE0D663441}" srcOrd="0" destOrd="0" presId="urn:microsoft.com/office/officeart/2005/8/layout/hierarchy2"/>
    <dgm:cxn modelId="{A2AA4C15-9AF1-4974-A202-9E7ECBFE28F4}" type="presOf" srcId="{58B4A1EA-94AA-4C27-A40A-E7C63C8B6960}" destId="{ADC9EFD6-C76A-4856-B3AC-68C4CA93DC40}" srcOrd="1" destOrd="0" presId="urn:microsoft.com/office/officeart/2005/8/layout/hierarchy2"/>
    <dgm:cxn modelId="{B5040075-35F6-46D5-974E-A6F6CA016A93}" type="presOf" srcId="{F43752CA-F20D-41E5-84F4-E8414E57BB23}" destId="{21C661FC-C827-401C-AB95-C0D10C3365BE}" srcOrd="0" destOrd="0" presId="urn:microsoft.com/office/officeart/2005/8/layout/hierarchy2"/>
    <dgm:cxn modelId="{80787ED8-DC50-4383-9F61-2306547244FA}" srcId="{3A0A7F3F-F73A-491F-8712-796C01157EC5}" destId="{B6FFB5C0-55B7-4488-82E4-7AB741BE8D8A}" srcOrd="1" destOrd="0" parTransId="{4EC95ACC-8FEA-4DDF-90C6-C6C64E7A1222}" sibTransId="{DA9C75C9-A836-45AC-8D12-9DE486B32043}"/>
    <dgm:cxn modelId="{FF497FDF-6B04-4A0E-AD2A-D36B3B9BC221}" type="presOf" srcId="{58B4A1EA-94AA-4C27-A40A-E7C63C8B6960}" destId="{53918AD1-1AC5-4D75-9DBC-EC166C5F3DC3}" srcOrd="0" destOrd="0" presId="urn:microsoft.com/office/officeart/2005/8/layout/hierarchy2"/>
    <dgm:cxn modelId="{0602F76F-D5ED-481F-9B24-5AE5F2407F72}" type="presOf" srcId="{1834794E-9E8C-4919-B317-ED40FAD5B307}" destId="{F8810139-6442-4D0F-AC82-5C17F57B8729}" srcOrd="1" destOrd="0" presId="urn:microsoft.com/office/officeart/2005/8/layout/hierarchy2"/>
    <dgm:cxn modelId="{F2E4B396-52FD-4E07-8C61-C58409417A68}" type="presOf" srcId="{ADE65953-1E97-4B3C-8D4E-D55DE75F3E7E}" destId="{553CDE3B-AA35-402E-8DA2-C3FD83098BA6}" srcOrd="1" destOrd="0" presId="urn:microsoft.com/office/officeart/2005/8/layout/hierarchy2"/>
    <dgm:cxn modelId="{38DDD361-2A1C-4A08-9844-7AB2F0CC915D}" type="presParOf" srcId="{9F64B0DA-7771-4722-BCD8-1AB648A01FA3}" destId="{FF497599-0D11-4745-BEF3-0E4C1198518C}" srcOrd="0" destOrd="0" presId="urn:microsoft.com/office/officeart/2005/8/layout/hierarchy2"/>
    <dgm:cxn modelId="{DCB62507-70C1-481E-B82B-4473B25E62DC}" type="presParOf" srcId="{FF497599-0D11-4745-BEF3-0E4C1198518C}" destId="{E7CF0695-418D-477D-9D4C-71CE0D663441}" srcOrd="0" destOrd="0" presId="urn:microsoft.com/office/officeart/2005/8/layout/hierarchy2"/>
    <dgm:cxn modelId="{402541C0-D90E-4515-B83F-DF707E35565D}" type="presParOf" srcId="{FF497599-0D11-4745-BEF3-0E4C1198518C}" destId="{6B36F189-EFCC-451D-AAF4-AB4CDBF6DF04}" srcOrd="1" destOrd="0" presId="urn:microsoft.com/office/officeart/2005/8/layout/hierarchy2"/>
    <dgm:cxn modelId="{CDE673CC-0669-45C1-9917-C2039D03E7A2}" type="presParOf" srcId="{6B36F189-EFCC-451D-AAF4-AB4CDBF6DF04}" destId="{53918AD1-1AC5-4D75-9DBC-EC166C5F3DC3}" srcOrd="0" destOrd="0" presId="urn:microsoft.com/office/officeart/2005/8/layout/hierarchy2"/>
    <dgm:cxn modelId="{BEAF5D10-DCA1-417A-BE94-62EAAA028F78}" type="presParOf" srcId="{53918AD1-1AC5-4D75-9DBC-EC166C5F3DC3}" destId="{ADC9EFD6-C76A-4856-B3AC-68C4CA93DC40}" srcOrd="0" destOrd="0" presId="urn:microsoft.com/office/officeart/2005/8/layout/hierarchy2"/>
    <dgm:cxn modelId="{89EF3A9A-49D4-4983-9CAE-48A74B88AC05}" type="presParOf" srcId="{6B36F189-EFCC-451D-AAF4-AB4CDBF6DF04}" destId="{70FAF669-E984-4A35-A2F1-F6A655A8F2C2}" srcOrd="1" destOrd="0" presId="urn:microsoft.com/office/officeart/2005/8/layout/hierarchy2"/>
    <dgm:cxn modelId="{FF50E687-9B63-419F-9365-C69118E0BBBF}" type="presParOf" srcId="{70FAF669-E984-4A35-A2F1-F6A655A8F2C2}" destId="{9AD4167C-B6E3-4E1B-9530-8BC09EBABB0C}" srcOrd="0" destOrd="0" presId="urn:microsoft.com/office/officeart/2005/8/layout/hierarchy2"/>
    <dgm:cxn modelId="{5D21BF03-92B0-413E-A82E-78700D79A683}" type="presParOf" srcId="{70FAF669-E984-4A35-A2F1-F6A655A8F2C2}" destId="{2D201F49-C9AE-4AA3-B879-2EDC0F8BA0FF}" srcOrd="1" destOrd="0" presId="urn:microsoft.com/office/officeart/2005/8/layout/hierarchy2"/>
    <dgm:cxn modelId="{3768DB0F-F01F-4261-8E34-D09EDCE815EF}" type="presParOf" srcId="{2D201F49-C9AE-4AA3-B879-2EDC0F8BA0FF}" destId="{9FF0F5A1-8463-47A2-A475-805CC32227B1}" srcOrd="0" destOrd="0" presId="urn:microsoft.com/office/officeart/2005/8/layout/hierarchy2"/>
    <dgm:cxn modelId="{581C838F-EAE8-4450-92EE-25DF2DD41225}" type="presParOf" srcId="{9FF0F5A1-8463-47A2-A475-805CC32227B1}" destId="{553CDE3B-AA35-402E-8DA2-C3FD83098BA6}" srcOrd="0" destOrd="0" presId="urn:microsoft.com/office/officeart/2005/8/layout/hierarchy2"/>
    <dgm:cxn modelId="{5A96DA1A-89DE-4E56-94E4-E109089B11D3}" type="presParOf" srcId="{2D201F49-C9AE-4AA3-B879-2EDC0F8BA0FF}" destId="{1111D52B-4DFA-4CBB-B5A0-377B6B22DC4E}" srcOrd="1" destOrd="0" presId="urn:microsoft.com/office/officeart/2005/8/layout/hierarchy2"/>
    <dgm:cxn modelId="{25D1F0C8-4B6D-4F3A-8E01-19E473D4D815}" type="presParOf" srcId="{1111D52B-4DFA-4CBB-B5A0-377B6B22DC4E}" destId="{7F83623C-F980-4E3B-8437-4DB16C146DCC}" srcOrd="0" destOrd="0" presId="urn:microsoft.com/office/officeart/2005/8/layout/hierarchy2"/>
    <dgm:cxn modelId="{9F22EC7A-A131-4296-9F79-A7E1CA534219}" type="presParOf" srcId="{1111D52B-4DFA-4CBB-B5A0-377B6B22DC4E}" destId="{901CF48F-DC76-42DA-B67D-EFC8AE83B597}" srcOrd="1" destOrd="0" presId="urn:microsoft.com/office/officeart/2005/8/layout/hierarchy2"/>
    <dgm:cxn modelId="{ADCC825F-460C-4E04-AEB8-BFC575DE4E36}" type="presParOf" srcId="{6B36F189-EFCC-451D-AAF4-AB4CDBF6DF04}" destId="{CFB0306D-A7E6-4D4E-A010-BD09ECE60D3B}" srcOrd="2" destOrd="0" presId="urn:microsoft.com/office/officeart/2005/8/layout/hierarchy2"/>
    <dgm:cxn modelId="{8410BDE4-BD6E-4E32-B638-4A69EDFB39DE}" type="presParOf" srcId="{CFB0306D-A7E6-4D4E-A010-BD09ECE60D3B}" destId="{C05075F1-1C97-4E95-9D0C-27F9C6E4677E}" srcOrd="0" destOrd="0" presId="urn:microsoft.com/office/officeart/2005/8/layout/hierarchy2"/>
    <dgm:cxn modelId="{35190DB6-6805-47F3-81E1-DA8FACF16080}" type="presParOf" srcId="{6B36F189-EFCC-451D-AAF4-AB4CDBF6DF04}" destId="{26768A0C-EBD7-4F21-A1B7-1CAA5C2FF531}" srcOrd="3" destOrd="0" presId="urn:microsoft.com/office/officeart/2005/8/layout/hierarchy2"/>
    <dgm:cxn modelId="{295E0846-603F-4DA5-BF11-20ED155F966F}" type="presParOf" srcId="{26768A0C-EBD7-4F21-A1B7-1CAA5C2FF531}" destId="{5CEABE5C-B899-4DA9-85A7-35C5B8E46D0A}" srcOrd="0" destOrd="0" presId="urn:microsoft.com/office/officeart/2005/8/layout/hierarchy2"/>
    <dgm:cxn modelId="{B4AD0D56-F35B-4A0F-80DE-2CDBE887EE1F}" type="presParOf" srcId="{26768A0C-EBD7-4F21-A1B7-1CAA5C2FF531}" destId="{FAB2317F-0D5B-49F7-B1D3-7AE58164E866}" srcOrd="1" destOrd="0" presId="urn:microsoft.com/office/officeart/2005/8/layout/hierarchy2"/>
    <dgm:cxn modelId="{1DB09603-C331-4574-A089-847A1C816C45}" type="presParOf" srcId="{FAB2317F-0D5B-49F7-B1D3-7AE58164E866}" destId="{3DA772AA-7414-4D9F-B64A-66A57758141C}" srcOrd="0" destOrd="0" presId="urn:microsoft.com/office/officeart/2005/8/layout/hierarchy2"/>
    <dgm:cxn modelId="{29666A29-5800-4B50-BFA8-75E1D205EC3C}" type="presParOf" srcId="{3DA772AA-7414-4D9F-B64A-66A57758141C}" destId="{F8810139-6442-4D0F-AC82-5C17F57B8729}" srcOrd="0" destOrd="0" presId="urn:microsoft.com/office/officeart/2005/8/layout/hierarchy2"/>
    <dgm:cxn modelId="{96E5529B-6B99-4F3E-B607-49C38E07B618}" type="presParOf" srcId="{FAB2317F-0D5B-49F7-B1D3-7AE58164E866}" destId="{A2A0802A-2A87-499E-9DB9-59CB5D1E6665}" srcOrd="1" destOrd="0" presId="urn:microsoft.com/office/officeart/2005/8/layout/hierarchy2"/>
    <dgm:cxn modelId="{732783C1-C1E3-4C7E-B113-18C4FC441657}" type="presParOf" srcId="{A2A0802A-2A87-499E-9DB9-59CB5D1E6665}" destId="{21C661FC-C827-401C-AB95-C0D10C3365BE}" srcOrd="0" destOrd="0" presId="urn:microsoft.com/office/officeart/2005/8/layout/hierarchy2"/>
    <dgm:cxn modelId="{453541CE-3B2F-4D6B-B9D1-D995A7D64E61}" type="presParOf" srcId="{A2A0802A-2A87-499E-9DB9-59CB5D1E6665}" destId="{7DAC8C8A-C3C4-4C02-8EA1-3CE0BC16402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F0695-418D-477D-9D4C-71CE0D663441}">
      <dsp:nvSpPr>
        <dsp:cNvPr id="0" name=""/>
        <dsp:cNvSpPr/>
      </dsp:nvSpPr>
      <dsp:spPr>
        <a:xfrm>
          <a:off x="2957" y="941546"/>
          <a:ext cx="2008078" cy="10040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Base of recurrence</a:t>
          </a:r>
          <a:endParaRPr lang="en-US" sz="2800" kern="1200" dirty="0"/>
        </a:p>
      </dsp:txBody>
      <dsp:txXfrm>
        <a:off x="32364" y="970953"/>
        <a:ext cx="1949264" cy="945225"/>
      </dsp:txXfrm>
    </dsp:sp>
    <dsp:sp modelId="{53918AD1-1AC5-4D75-9DBC-EC166C5F3DC3}">
      <dsp:nvSpPr>
        <dsp:cNvPr id="0" name=""/>
        <dsp:cNvSpPr/>
      </dsp:nvSpPr>
      <dsp:spPr>
        <a:xfrm rot="19214906">
          <a:off x="1890275" y="1076128"/>
          <a:ext cx="1044752" cy="66796"/>
        </a:xfrm>
        <a:custGeom>
          <a:avLst/>
          <a:gdLst/>
          <a:ahLst/>
          <a:cxnLst/>
          <a:rect l="0" t="0" r="0" b="0"/>
          <a:pathLst>
            <a:path>
              <a:moveTo>
                <a:pt x="0" y="33398"/>
              </a:moveTo>
              <a:lnTo>
                <a:pt x="1044752" y="33398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86533" y="1083408"/>
        <a:ext cx="52237" cy="52237"/>
      </dsp:txXfrm>
    </dsp:sp>
    <dsp:sp modelId="{9AD4167C-B6E3-4E1B-9530-8BC09EBABB0C}">
      <dsp:nvSpPr>
        <dsp:cNvPr id="0" name=""/>
        <dsp:cNvSpPr/>
      </dsp:nvSpPr>
      <dsp:spPr>
        <a:xfrm>
          <a:off x="2814267" y="273468"/>
          <a:ext cx="2008078" cy="100403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smtClean="0"/>
            <a:t>B</a:t>
          </a:r>
          <a:endParaRPr lang="en-US" sz="6400" kern="1200" dirty="0"/>
        </a:p>
      </dsp:txBody>
      <dsp:txXfrm>
        <a:off x="2843674" y="302875"/>
        <a:ext cx="1949264" cy="945225"/>
      </dsp:txXfrm>
    </dsp:sp>
    <dsp:sp modelId="{9FF0F5A1-8463-47A2-A475-805CC32227B1}">
      <dsp:nvSpPr>
        <dsp:cNvPr id="0" name=""/>
        <dsp:cNvSpPr/>
      </dsp:nvSpPr>
      <dsp:spPr>
        <a:xfrm>
          <a:off x="4822346" y="742089"/>
          <a:ext cx="803231" cy="66796"/>
        </a:xfrm>
        <a:custGeom>
          <a:avLst/>
          <a:gdLst/>
          <a:ahLst/>
          <a:cxnLst/>
          <a:rect l="0" t="0" r="0" b="0"/>
          <a:pathLst>
            <a:path>
              <a:moveTo>
                <a:pt x="0" y="33398"/>
              </a:moveTo>
              <a:lnTo>
                <a:pt x="803231" y="33398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03881" y="755407"/>
        <a:ext cx="40161" cy="40161"/>
      </dsp:txXfrm>
    </dsp:sp>
    <dsp:sp modelId="{7F83623C-F980-4E3B-8437-4DB16C146DCC}">
      <dsp:nvSpPr>
        <dsp:cNvPr id="0" name=""/>
        <dsp:cNvSpPr/>
      </dsp:nvSpPr>
      <dsp:spPr>
        <a:xfrm>
          <a:off x="5625578" y="273468"/>
          <a:ext cx="2806229" cy="1004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2000" b="0" i="1" kern="1200" smtClean="0">
                    <a:latin typeface="Cambria Math" panose="02040503050406030204" pitchFamily="18" charset="0"/>
                  </a:rPr>
                  <m:t>𝑇</m:t>
                </m:r>
                <m:d>
                  <m:dPr>
                    <m:ctrlPr>
                      <a:rPr lang="en-US" sz="2000" b="0" i="1" kern="1200" smtClean="0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en-US" sz="2000" b="0" i="1" kern="120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kern="120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b="0" i="1" kern="120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kern="120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rad>
                      </m:e>
                    </m:d>
                  </m:e>
                </m:d>
                <m:r>
                  <a:rPr lang="en-US" sz="2000" b="0" i="1" kern="1200" smtClean="0">
                    <a:latin typeface="Cambria Math" panose="02040503050406030204" pitchFamily="18" charset="0"/>
                  </a:rPr>
                  <m:t>=</m:t>
                </m:r>
                <m:r>
                  <a:rPr lang="en-US" sz="2000" b="0" i="1" kern="1200" smtClean="0">
                    <a:latin typeface="Cambria Math" panose="02040503050406030204" pitchFamily="18" charset="0"/>
                  </a:rPr>
                  <m:t>𝑂</m:t>
                </m:r>
                <m:r>
                  <a:rPr lang="en-US" sz="2000" b="0" i="1" kern="1200" smtClean="0">
                    <a:latin typeface="Cambria Math" panose="02040503050406030204" pitchFamily="18" charset="0"/>
                  </a:rPr>
                  <m:t>(</m:t>
                </m:r>
                <m:r>
                  <a:rPr lang="en-US" sz="2000" b="0" i="1" kern="1200" smtClean="0">
                    <a:latin typeface="Cambria Math" panose="02040503050406030204" pitchFamily="18" charset="0"/>
                  </a:rPr>
                  <m:t>1</m:t>
                </m:r>
                <m:r>
                  <a:rPr lang="en-US" sz="2000" b="0" i="1" kern="1200" smtClean="0">
                    <a:latin typeface="Cambria Math" panose="02040503050406030204" pitchFamily="18" charset="0"/>
                  </a:rPr>
                  <m:t>)</m:t>
                </m:r>
              </m:oMath>
            </m:oMathPara>
          </a14:m>
          <a:endParaRPr lang="en-US" sz="2000" kern="1200" dirty="0"/>
        </a:p>
      </dsp:txBody>
      <dsp:txXfrm>
        <a:off x="5654985" y="302875"/>
        <a:ext cx="2747415" cy="945225"/>
      </dsp:txXfrm>
    </dsp:sp>
    <dsp:sp modelId="{CFB0306D-A7E6-4D4E-A010-BD09ECE60D3B}">
      <dsp:nvSpPr>
        <dsp:cNvPr id="0" name=""/>
        <dsp:cNvSpPr/>
      </dsp:nvSpPr>
      <dsp:spPr>
        <a:xfrm rot="1872355">
          <a:off x="1943096" y="1653451"/>
          <a:ext cx="939110" cy="66796"/>
        </a:xfrm>
        <a:custGeom>
          <a:avLst/>
          <a:gdLst/>
          <a:ahLst/>
          <a:cxnLst/>
          <a:rect l="0" t="0" r="0" b="0"/>
          <a:pathLst>
            <a:path>
              <a:moveTo>
                <a:pt x="0" y="33398"/>
              </a:moveTo>
              <a:lnTo>
                <a:pt x="939110" y="33398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89174" y="1663372"/>
        <a:ext cx="46955" cy="46955"/>
      </dsp:txXfrm>
    </dsp:sp>
    <dsp:sp modelId="{5CEABE5C-B899-4DA9-85A7-35C5B8E46D0A}">
      <dsp:nvSpPr>
        <dsp:cNvPr id="0" name=""/>
        <dsp:cNvSpPr/>
      </dsp:nvSpPr>
      <dsp:spPr>
        <a:xfrm>
          <a:off x="2814267" y="1428113"/>
          <a:ext cx="2008078" cy="100403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smtClean="0"/>
            <a:t>M</a:t>
          </a:r>
          <a:endParaRPr lang="en-US" sz="6400" kern="1200" dirty="0"/>
        </a:p>
      </dsp:txBody>
      <dsp:txXfrm>
        <a:off x="2843674" y="1457520"/>
        <a:ext cx="1949264" cy="945225"/>
      </dsp:txXfrm>
    </dsp:sp>
    <dsp:sp modelId="{3DA772AA-7414-4D9F-B64A-66A57758141C}">
      <dsp:nvSpPr>
        <dsp:cNvPr id="0" name=""/>
        <dsp:cNvSpPr/>
      </dsp:nvSpPr>
      <dsp:spPr>
        <a:xfrm>
          <a:off x="4822346" y="1896735"/>
          <a:ext cx="803231" cy="66796"/>
        </a:xfrm>
        <a:custGeom>
          <a:avLst/>
          <a:gdLst/>
          <a:ahLst/>
          <a:cxnLst/>
          <a:rect l="0" t="0" r="0" b="0"/>
          <a:pathLst>
            <a:path>
              <a:moveTo>
                <a:pt x="0" y="33398"/>
              </a:moveTo>
              <a:lnTo>
                <a:pt x="803231" y="33398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03881" y="1910052"/>
        <a:ext cx="40161" cy="40161"/>
      </dsp:txXfrm>
    </dsp:sp>
    <dsp:sp modelId="{21C661FC-C827-401C-AB95-C0D10C3365BE}">
      <dsp:nvSpPr>
        <dsp:cNvPr id="0" name=""/>
        <dsp:cNvSpPr/>
      </dsp:nvSpPr>
      <dsp:spPr>
        <a:xfrm>
          <a:off x="5625578" y="1428113"/>
          <a:ext cx="3001897" cy="1004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2000" b="0" i="1" kern="1200" smtClean="0">
                  <a:latin typeface="Cambria Math" panose="02040503050406030204" pitchFamily="18" charset="0"/>
                </a:rPr>
                <m:t>𝑇</m:t>
              </m:r>
              <m:d>
                <m:dPr>
                  <m:ctrlPr>
                    <a:rPr lang="en-US" sz="20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US" sz="2000" b="0" i="1" kern="1200" smtClean="0">
                      <a:latin typeface="Cambria Math" panose="02040503050406030204" pitchFamily="18" charset="0"/>
                    </a:rPr>
                    <m:t>𝑂</m:t>
                  </m:r>
                  <m:d>
                    <m:dPr>
                      <m:ctrlPr>
                        <a:rPr lang="en-US" sz="2000" b="0" i="1" kern="1200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sz="2000" b="0" i="1" kern="1200" smtClean="0"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degHide m:val="on"/>
                          <m:ctrlPr>
                            <a:rPr lang="en-US" sz="2000" b="0" i="1" kern="120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kern="120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rad>
                    </m:e>
                  </m:d>
                </m:e>
              </m:d>
              <m:r>
                <a:rPr lang="en-US" sz="2000" b="0" i="1" kern="1200" smtClean="0">
                  <a:latin typeface="Cambria Math" panose="02040503050406030204" pitchFamily="18" charset="0"/>
                </a:rPr>
                <m:t>=</m:t>
              </m:r>
              <m:r>
                <a:rPr lang="en-US" sz="2000" b="0" i="1" kern="1200" smtClean="0">
                  <a:latin typeface="Cambria Math" panose="02040503050406030204" pitchFamily="18" charset="0"/>
                </a:rPr>
                <m:t>𝑂</m:t>
              </m:r>
              <m:d>
                <m:dPr>
                  <m:ctrlPr>
                    <a:rPr lang="en-US" sz="20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f>
                    <m:fPr>
                      <m:ctrlPr>
                        <a:rPr lang="en-US" sz="2000" b="0" i="1" kern="1200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en-US" sz="2000" b="0" i="1" kern="1200" smtClean="0">
                          <a:latin typeface="Cambria Math" panose="02040503050406030204" pitchFamily="18" charset="0"/>
                        </a:rPr>
                        <m:t>𝑀</m:t>
                      </m:r>
                    </m:num>
                    <m:den>
                      <m:r>
                        <a:rPr lang="en-US" sz="2000" b="0" i="1" kern="1200" smtClean="0">
                          <a:latin typeface="Cambria Math" panose="02040503050406030204" pitchFamily="18" charset="0"/>
                        </a:rPr>
                        <m:t>𝐵</m:t>
                      </m:r>
                    </m:den>
                  </m:f>
                </m:e>
              </m:d>
            </m:oMath>
          </a14:m>
          <a:r>
            <a:rPr lang="en-US" sz="2000" kern="1200" dirty="0" smtClean="0"/>
            <a:t> </a:t>
          </a:r>
          <a:endParaRPr lang="en-US" sz="2000" kern="1200" dirty="0"/>
        </a:p>
      </dsp:txBody>
      <dsp:txXfrm>
        <a:off x="5654985" y="1457520"/>
        <a:ext cx="2943083" cy="945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90E4-B553-48A3-8AD0-A8D1B332BB29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6569-6F94-414F-9561-51F53DCE3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01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90E4-B553-48A3-8AD0-A8D1B332BB29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6569-6F94-414F-9561-51F53DCE3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4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90E4-B553-48A3-8AD0-A8D1B332BB29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6569-6F94-414F-9561-51F53DCE3C0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3956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90E4-B553-48A3-8AD0-A8D1B332BB29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6569-6F94-414F-9561-51F53DCE3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28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90E4-B553-48A3-8AD0-A8D1B332BB29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6569-6F94-414F-9561-51F53DCE3C0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4868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90E4-B553-48A3-8AD0-A8D1B332BB29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6569-6F94-414F-9561-51F53DCE3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88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90E4-B553-48A3-8AD0-A8D1B332BB29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6569-6F94-414F-9561-51F53DCE3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93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90E4-B553-48A3-8AD0-A8D1B332BB29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6569-6F94-414F-9561-51F53DCE3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61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743200" cy="457200"/>
          </a:xfrm>
        </p:spPr>
        <p:txBody>
          <a:bodyPr/>
          <a:lstStyle>
            <a:lvl1pPr>
              <a:defRPr/>
            </a:lvl1pPr>
          </a:lstStyle>
          <a:p>
            <a:fld id="{46361074-0D4F-46D1-818E-CA2B4FF087CF}" type="datetime1">
              <a:rPr lang="en-US"/>
              <a:pPr/>
              <a:t>6/1/2015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128000" y="6248400"/>
            <a:ext cx="3149600" cy="457200"/>
          </a:xfrm>
        </p:spPr>
        <p:txBody>
          <a:bodyPr/>
          <a:lstStyle>
            <a:lvl1pPr>
              <a:defRPr/>
            </a:lvl1pPr>
          </a:lstStyle>
          <a:p>
            <a:fld id="{057DF8C8-C2FD-4884-A04D-94C7819D04B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809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743200" cy="457200"/>
          </a:xfrm>
        </p:spPr>
        <p:txBody>
          <a:bodyPr/>
          <a:lstStyle>
            <a:lvl1pPr>
              <a:defRPr/>
            </a:lvl1pPr>
          </a:lstStyle>
          <a:p>
            <a:fld id="{7883C8C5-288A-4197-87DB-DB0CE75C053D}" type="datetime1">
              <a:rPr lang="en-US"/>
              <a:pPr/>
              <a:t>6/1/2015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28000" y="6248400"/>
            <a:ext cx="3149600" cy="457200"/>
          </a:xfrm>
        </p:spPr>
        <p:txBody>
          <a:bodyPr/>
          <a:lstStyle>
            <a:lvl1pPr>
              <a:defRPr/>
            </a:lvl1pPr>
          </a:lstStyle>
          <a:p>
            <a:fld id="{73FE0C3B-C6B7-4ED7-9060-4F61DB2BF29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2347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90E4-B553-48A3-8AD0-A8D1B332BB29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6569-6F94-414F-9561-51F53DCE3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36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90E4-B553-48A3-8AD0-A8D1B332BB29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6569-6F94-414F-9561-51F53DCE3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61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90E4-B553-48A3-8AD0-A8D1B332BB29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6569-6F94-414F-9561-51F53DCE3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90E4-B553-48A3-8AD0-A8D1B332BB29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6569-6F94-414F-9561-51F53DCE3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90E4-B553-48A3-8AD0-A8D1B332BB29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6569-6F94-414F-9561-51F53DCE3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6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90E4-B553-48A3-8AD0-A8D1B332BB29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6569-6F94-414F-9561-51F53DCE3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4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90E4-B553-48A3-8AD0-A8D1B332BB29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6569-6F94-414F-9561-51F53DCE3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1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90E4-B553-48A3-8AD0-A8D1B332BB29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6569-6F94-414F-9561-51F53DCE3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38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790E4-B553-48A3-8AD0-A8D1B332BB29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B3C6569-6F94-414F-9561-51F53DCE3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2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wmf"/><Relationship Id="rId9" Type="http://schemas.openxmlformats.org/officeDocument/2006/relationships/image" Target="../media/image18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2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30049"/>
            <a:ext cx="8325865" cy="1182376"/>
          </a:xfrm>
        </p:spPr>
        <p:txBody>
          <a:bodyPr/>
          <a:lstStyle/>
          <a:p>
            <a:pPr algn="ctr"/>
            <a:r>
              <a:rPr lang="en-US" dirty="0" smtClean="0"/>
              <a:t>Cache Oblivious Algorithm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351458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R.Namayandeh</a:t>
            </a:r>
            <a:endParaRPr lang="en-US" dirty="0" smtClean="0"/>
          </a:p>
          <a:p>
            <a:pPr algn="ctr"/>
            <a:r>
              <a:rPr lang="en-US" dirty="0" smtClean="0"/>
              <a:t>Spring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04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Multiplication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5160" y="3217864"/>
                <a:ext cx="8981016" cy="285432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For </a:t>
                </a:r>
                <a:r>
                  <a:rPr lang="en-US" dirty="0"/>
                  <a:t>each </a:t>
                </a:r>
                <a:r>
                  <a:rPr lang="en-US" dirty="0" smtClean="0"/>
                  <a:t>element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 of </a:t>
                </a:r>
                <a:r>
                  <a:rPr lang="en-US" dirty="0"/>
                  <a:t>C, the algorithm scans in parallel row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smtClean="0"/>
                  <a:t>of A </a:t>
                </a:r>
                <a:r>
                  <a:rPr lang="en-US" dirty="0"/>
                  <a:t>and column j of B. </a:t>
                </a:r>
                <a:r>
                  <a:rPr lang="en-US" dirty="0" smtClean="0"/>
                  <a:t>Ideally</a:t>
                </a:r>
                <a:r>
                  <a:rPr lang="en-US" dirty="0"/>
                  <a:t>, A is stored in row-major order and B is </a:t>
                </a:r>
                <a:r>
                  <a:rPr lang="en-US" dirty="0" smtClean="0"/>
                  <a:t>stored in </a:t>
                </a:r>
                <a:r>
                  <a:rPr lang="en-US" dirty="0"/>
                  <a:t>column-major </a:t>
                </a:r>
                <a:r>
                  <a:rPr lang="en-US" dirty="0" smtClean="0"/>
                  <a:t>order.</a:t>
                </a:r>
              </a:p>
              <a:p>
                <a:r>
                  <a:rPr lang="en-US" dirty="0" smtClean="0"/>
                  <a:t>Then </a:t>
                </a:r>
                <a:r>
                  <a:rPr lang="en-US" dirty="0"/>
                  <a:t>each </a:t>
                </a:r>
                <a:r>
                  <a:rPr lang="en-US" dirty="0" smtClean="0"/>
                  <a:t>element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of C requires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+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memory transfers, assuming that the cache can hold at least three </a:t>
                </a:r>
                <a:r>
                  <a:rPr lang="en-US" dirty="0" smtClean="0"/>
                  <a:t>blocks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) so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element in C so =&gt;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+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≥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 smtClean="0"/>
                  <a:t> then we can store entire matrices A and B in cache so we can compute C without anymore memory transfer =&gt;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160" y="3217864"/>
                <a:ext cx="8981016" cy="2854323"/>
              </a:xfrm>
              <a:blipFill rotWithShape="0">
                <a:blip r:embed="rId2"/>
                <a:stretch>
                  <a:fillRect l="-204" t="-1496" r="-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85160" y="1620179"/>
                <a:ext cx="9474288" cy="137845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tx1"/>
                    </a:solidFill>
                  </a:rPr>
                  <a:t>Assuming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that A is stored in row-major order and B is stored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in column-major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order, the standard matrix-multiplication algorithm uses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f>
                      <m:f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p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den>
                    </m:f>
                    <m:r>
                      <a:rPr lang="en-US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 memory transfers if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&lt; </m:t>
                    </m:r>
                    <m:sSup>
                      <m:sSup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p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den>
                    </m:f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 memory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transfers if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≥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60" y="1620179"/>
                <a:ext cx="9474288" cy="1378454"/>
              </a:xfrm>
              <a:prstGeom prst="rect">
                <a:avLst/>
              </a:prstGeom>
              <a:blipFill rotWithShape="0">
                <a:blip r:embed="rId3"/>
                <a:stretch>
                  <a:fillRect l="-643" t="-2632" r="-386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38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930400"/>
                <a:ext cx="9495366" cy="4084638"/>
              </a:xfrm>
            </p:spPr>
            <p:txBody>
              <a:bodyPr/>
              <a:lstStyle/>
              <a:p>
                <a:r>
                  <a:rPr lang="en-US" dirty="0"/>
                  <a:t>We can write a matrix multiplication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as a </a:t>
                </a:r>
                <a:r>
                  <a:rPr lang="en-US" dirty="0" smtClean="0"/>
                  <a:t>divide-and-conquer recursion </a:t>
                </a:r>
                <a:r>
                  <a:rPr lang="en-US" dirty="0"/>
                  <a:t>using block-matrix notation</a:t>
                </a:r>
                <a:r>
                  <a:rPr lang="en-US" dirty="0" smtClean="0"/>
                  <a:t>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/>
                  <a:t>Thus we obtain the following recurrence</a:t>
                </a:r>
                <a:r>
                  <a:rPr lang="en-US" dirty="0" smtClean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930400"/>
                <a:ext cx="9495366" cy="4084638"/>
              </a:xfrm>
              <a:blipFill rotWithShape="0">
                <a:blip r:embed="rId2"/>
                <a:stretch>
                  <a:fillRect l="-128" t="-1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112" y="2757277"/>
            <a:ext cx="6895806" cy="1500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8837" y="4729857"/>
            <a:ext cx="4525650" cy="406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1988" y="4629150"/>
            <a:ext cx="1209674" cy="507207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36353" y="4629149"/>
            <a:ext cx="2008134" cy="507207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Elbow Connector 9"/>
          <p:cNvCxnSpPr/>
          <p:nvPr/>
        </p:nvCxnSpPr>
        <p:spPr>
          <a:xfrm rot="10800000" flipV="1">
            <a:off x="4471989" y="5156234"/>
            <a:ext cx="604837" cy="422241"/>
          </a:xfrm>
          <a:prstGeom prst="bentConnector3">
            <a:avLst>
              <a:gd name="adj1" fmla="val -2585"/>
            </a:avLst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2497" y="5237064"/>
                <a:ext cx="4399491" cy="106086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b="0" i="0" u="none" strike="noStrike" baseline="0" dirty="0" smtClean="0">
                    <a:latin typeface="CMR10"/>
                  </a:rPr>
                  <a:t>reduce an </a:t>
                </a:r>
                <a14:m>
                  <m:oMath xmlns:m="http://schemas.openxmlformats.org/officeDocument/2006/math">
                    <m:r>
                      <a:rPr lang="en-US" b="0" i="1" u="none" strike="noStrike" baseline="0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u="none" strike="noStrike" baseline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u="none" strike="noStrike" baseline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u="none" strike="noStrike" baseline="0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b="0" i="0" u="none" strike="noStrike" baseline="0" dirty="0" smtClean="0">
                    <a:latin typeface="CMMI10"/>
                  </a:rPr>
                  <a:t> </a:t>
                </a:r>
                <a:r>
                  <a:rPr lang="en-US" b="0" i="0" u="none" strike="noStrike" baseline="0" dirty="0" smtClean="0">
                    <a:latin typeface="CMR10"/>
                  </a:rPr>
                  <a:t>multiplication problem down to eight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u="none" strike="noStrike" baseline="0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u="none" strike="noStrike" baseline="0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b="0" i="1" u="none" strike="noStrike" baseline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u="none" strike="noStrike" baseline="0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u="none" strike="noStrike" baseline="0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u="none" strike="noStrike" baseline="0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b="0" i="1" u="none" strike="noStrike" baseline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u="none" strike="noStrike" baseline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u="none" strike="noStrike" baseline="0" dirty="0" smtClean="0">
                    <a:latin typeface="CMR10"/>
                  </a:rPr>
                  <a:t>multiplication </a:t>
                </a:r>
                <a:r>
                  <a:rPr lang="en-US" b="0" i="0" u="none" strike="noStrike" baseline="0" dirty="0" err="1" smtClean="0">
                    <a:latin typeface="CMR10"/>
                  </a:rPr>
                  <a:t>subproblems</a:t>
                </a:r>
                <a:r>
                  <a:rPr lang="en-US" b="0" i="0" u="none" strike="noStrike" baseline="0" dirty="0" smtClean="0">
                    <a:latin typeface="CMR1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7" y="5237064"/>
                <a:ext cx="4399491" cy="1060868"/>
              </a:xfrm>
              <a:prstGeom prst="rect">
                <a:avLst/>
              </a:prstGeom>
              <a:blipFill rotWithShape="0">
                <a:blip r:embed="rId5"/>
                <a:stretch>
                  <a:fillRect l="-1105" t="-2273"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Elbow Connector 15"/>
          <p:cNvCxnSpPr/>
          <p:nvPr/>
        </p:nvCxnSpPr>
        <p:spPr>
          <a:xfrm rot="16200000" flipH="1">
            <a:off x="7016080" y="5080573"/>
            <a:ext cx="442120" cy="593441"/>
          </a:xfrm>
          <a:prstGeom prst="bentConnector2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33861" y="5279355"/>
                <a:ext cx="4525070" cy="149124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there are four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u="none" strike="noStrike" baseline="0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u="none" strike="noStrike" baseline="0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b="0" i="1" u="none" strike="noStrike" baseline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u="none" strike="noStrike" baseline="0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u="none" strike="noStrike" baseline="0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u="none" strike="noStrike" baseline="0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b="0" i="1" u="none" strike="noStrike" baseline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addition </a:t>
                </a:r>
                <a:r>
                  <a:rPr lang="en-US" dirty="0" err="1" smtClean="0"/>
                  <a:t>subproblems</a:t>
                </a:r>
                <a:r>
                  <a:rPr lang="en-US" dirty="0"/>
                  <a:t>; each of these can be solved by a single scan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memory transfers.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861" y="5279355"/>
                <a:ext cx="4525070" cy="1491242"/>
              </a:xfrm>
              <a:prstGeom prst="rect">
                <a:avLst/>
              </a:prstGeom>
              <a:blipFill rotWithShape="0">
                <a:blip r:embed="rId6"/>
                <a:stretch>
                  <a:fillRect l="-1075" r="-1210" b="-4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 rot="19451405">
            <a:off x="1855101" y="2921169"/>
            <a:ext cx="84818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The base of Recursion?</a:t>
            </a:r>
            <a:endParaRPr lang="en-US" sz="60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178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7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base case becomes trickier for this problem, because now both B </a:t>
            </a:r>
            <a:r>
              <a:rPr lang="en-US" dirty="0" smtClean="0"/>
              <a:t>and M </a:t>
            </a:r>
            <a:r>
              <a:rPr lang="en-US" dirty="0"/>
              <a:t>are relevant</a:t>
            </a:r>
            <a:r>
              <a:rPr lang="en-US" dirty="0" smtClean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653931617"/>
                  </p:ext>
                </p:extLst>
              </p:nvPr>
            </p:nvGraphicFramePr>
            <p:xfrm>
              <a:off x="1139868" y="3144034"/>
              <a:ext cx="8630433" cy="270562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5" name="Diagram 4"/>
              <p:cNvGraphicFramePr/>
              <p:nvPr>
                <p:extLst>
                  <p:ext uri="{D42A27DB-BD31-4B8C-83A1-F6EECF244321}">
                    <p14:modId xmlns:p14="http://schemas.microsoft.com/office/powerpoint/2010/main" val="653931617"/>
                  </p:ext>
                </p:extLst>
              </p:nvPr>
            </p:nvGraphicFramePr>
            <p:xfrm>
              <a:off x="1139868" y="3144034"/>
              <a:ext cx="8630433" cy="270562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6" name="Smiley Face 5"/>
          <p:cNvSpPr/>
          <p:nvPr/>
        </p:nvSpPr>
        <p:spPr>
          <a:xfrm>
            <a:off x="10133557" y="4709786"/>
            <a:ext cx="726510" cy="701457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7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Multiplication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44227" y="2582944"/>
                <a:ext cx="8011674" cy="181389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Memory transfers: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partition of matrices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blocks =&gt; scan matrices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	</a:t>
                </a:r>
                <a:r>
                  <a:rPr lang="en-US" dirty="0" smtClean="0"/>
                  <a:t>compute the multiplication =&gt;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submatrices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			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each </a:t>
                </a:r>
                <a:r>
                  <a:rPr lang="en-US" dirty="0" err="1" smtClean="0"/>
                  <a:t>submatrices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27" y="2582944"/>
                <a:ext cx="8011674" cy="1813895"/>
              </a:xfrm>
              <a:prstGeom prst="rect">
                <a:avLst/>
              </a:prstGeom>
              <a:blipFill rotWithShape="0">
                <a:blip r:embed="rId2"/>
                <a:stretch>
                  <a:fillRect l="-532" t="-2007" b="-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7696738" y="3382230"/>
            <a:ext cx="200416" cy="901874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897154" y="3564058"/>
                <a:ext cx="958747" cy="70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154" y="3564058"/>
                <a:ext cx="958747" cy="7000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 rot="20251494">
            <a:off x="597549" y="2967335"/>
            <a:ext cx="10996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It is an external model algorithm </a:t>
            </a:r>
            <a:endParaRPr 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91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178" y="303258"/>
            <a:ext cx="8596668" cy="1320800"/>
          </a:xfrm>
        </p:spPr>
        <p:txBody>
          <a:bodyPr/>
          <a:lstStyle/>
          <a:p>
            <a:r>
              <a:rPr lang="en-US" dirty="0"/>
              <a:t>Matrix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66186" y="1511324"/>
                <a:ext cx="4406135" cy="2536671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Algorithm 1</a:t>
                </a:r>
              </a:p>
              <a:p>
                <a:pPr marL="0" indent="0">
                  <a:buNone/>
                </a:pPr>
                <a:r>
                  <a:rPr lang="en-US" dirty="0" smtClean="0"/>
                  <a:t>	for </a:t>
                </a:r>
                <a:r>
                  <a:rPr lang="en-US" dirty="0" err="1"/>
                  <a:t>i</a:t>
                </a:r>
                <a:r>
                  <a:rPr lang="en-US" dirty="0"/>
                  <a:t> = 1 to N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for </a:t>
                </a:r>
                <a:r>
                  <a:rPr lang="en-US" dirty="0"/>
                  <a:t>j = 1 to N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= 0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	for </a:t>
                </a:r>
                <a:r>
                  <a:rPr lang="en-US" dirty="0"/>
                  <a:t>k = 1 to N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dirty="0" err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66186" y="1511324"/>
                <a:ext cx="4406135" cy="2536671"/>
              </a:xfrm>
              <a:blipFill rotWithShape="0">
                <a:blip r:embed="rId2"/>
                <a:stretch>
                  <a:fillRect l="-964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328703" y="1511324"/>
                <a:ext cx="4406135" cy="253667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 charset="2"/>
                  <a:buNone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Main algorithm</a:t>
                </a:r>
              </a:p>
              <a:p>
                <a:pPr marL="0" indent="0">
                  <a:buFont typeface="Wingdings 3" charset="2"/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rad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	Partition matrix </a:t>
                </a:r>
                <a:r>
                  <a:rPr lang="en-US" dirty="0"/>
                  <a:t>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blocks</a:t>
                </a:r>
              </a:p>
              <a:p>
                <a:pPr marL="0" indent="0">
                  <a:buNone/>
                </a:pPr>
                <a:r>
                  <a:rPr lang="en-US" dirty="0" smtClean="0"/>
                  <a:t> 	Apply algorithm1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matrices 	where </a:t>
                </a:r>
                <a:r>
                  <a:rPr lang="en-US" dirty="0"/>
                  <a:t>elements </a:t>
                </a:r>
                <a:r>
                  <a:rPr lang="en-US" dirty="0" smtClean="0"/>
                  <a:t>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matrices.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03" y="1511324"/>
                <a:ext cx="4406135" cy="2536671"/>
              </a:xfrm>
              <a:prstGeom prst="rect">
                <a:avLst/>
              </a:prstGeom>
              <a:blipFill rotWithShape="0">
                <a:blip r:embed="rId3"/>
                <a:stretch>
                  <a:fillRect l="-1102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56" y="4209551"/>
            <a:ext cx="2681981" cy="246682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599953" y="4349113"/>
            <a:ext cx="8011674" cy="1813895"/>
            <a:chOff x="3599953" y="4349113"/>
            <a:chExt cx="8011674" cy="18138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599953" y="4349113"/>
                  <a:ext cx="8011674" cy="1813895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Memory transfers:</a:t>
                  </a:r>
                </a:p>
                <a:p>
                  <a:r>
                    <a:rPr lang="en-US" dirty="0"/>
                    <a:t>	</a:t>
                  </a:r>
                  <a:r>
                    <a:rPr lang="en-US" dirty="0" smtClean="0"/>
                    <a:t>partition of matrices in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 smtClean="0"/>
                    <a:t>blocks =&gt; scan matrices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 smtClean="0"/>
                </a:p>
                <a:p>
                  <a:r>
                    <a:rPr lang="en-US" dirty="0"/>
                    <a:t>	</a:t>
                  </a:r>
                  <a:r>
                    <a:rPr lang="en-US" dirty="0" smtClean="0"/>
                    <a:t>compute the multiplication =&gt;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 smtClean="0"/>
                    <a:t>submatrices</a:t>
                  </a:r>
                </a:p>
                <a:p>
                  <a:r>
                    <a:rPr lang="en-US" dirty="0"/>
                    <a:t>	</a:t>
                  </a:r>
                  <a:r>
                    <a:rPr lang="en-US" dirty="0" smtClean="0"/>
                    <a:t>			    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 smtClean="0"/>
                    <a:t>each </a:t>
                  </a:r>
                  <a:r>
                    <a:rPr lang="en-US" dirty="0" err="1" smtClean="0"/>
                    <a:t>submatrices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9953" y="4349113"/>
                  <a:ext cx="8011674" cy="181389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608" t="-1667" b="-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ight Brace 6"/>
            <p:cNvSpPr/>
            <p:nvPr/>
          </p:nvSpPr>
          <p:spPr>
            <a:xfrm>
              <a:off x="10171134" y="5261134"/>
              <a:ext cx="200416" cy="901874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0371550" y="5442962"/>
                  <a:ext cx="958747" cy="70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71550" y="5442962"/>
                  <a:ext cx="958747" cy="70000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ectangle 9"/>
          <p:cNvSpPr/>
          <p:nvPr/>
        </p:nvSpPr>
        <p:spPr>
          <a:xfrm rot="20251494">
            <a:off x="597549" y="2967335"/>
            <a:ext cx="10996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It is an external model algorithm </a:t>
            </a:r>
            <a:endParaRPr 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283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Partition matrix A and B by half in the largest dimension.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altLang="zh-CN" dirty="0" smtClean="0"/>
              </a:p>
              <a:p>
                <a:endParaRPr lang="en-US" altLang="zh-CN" i="1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altLang="zh-CN" dirty="0"/>
                  <a:t>Proceed recursively until reach the base </a:t>
                </a:r>
                <a:r>
                  <a:rPr lang="en-US" altLang="zh-CN" dirty="0" smtClean="0"/>
                  <a:t>case-one </a:t>
                </a:r>
                <a:r>
                  <a:rPr lang="en-US" altLang="zh-CN" dirty="0"/>
                  <a:t>element.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282" y="2779038"/>
            <a:ext cx="381000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rgbClr val="00FF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6271364" y="29108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zh-CN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rgbClr val="003366"/>
                </a:solidFill>
                <a:latin typeface="Georgia" panose="02040502050405020303" pitchFamily="18" charset="0"/>
                <a:ea typeface="宋体" panose="02010600030101010101" pitchFamily="2" charset="-122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rgbClr val="003366"/>
                </a:solidFill>
                <a:latin typeface="Georgia" panose="02040502050405020303" pitchFamily="18" charset="0"/>
                <a:ea typeface="宋体" panose="02010600030101010101" pitchFamily="2" charset="-122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rgbClr val="003366"/>
                </a:solidFill>
                <a:latin typeface="Georgia" panose="02040502050405020303" pitchFamily="18" charset="0"/>
                <a:ea typeface="宋体" panose="02010600030101010101" pitchFamily="2" charset="-122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rgbClr val="003366"/>
                </a:solidFill>
                <a:latin typeface="Georgia" panose="02040502050405020303" pitchFamily="18" charset="0"/>
                <a:ea typeface="宋体" panose="02010600030101010101" pitchFamily="2" charset="-122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rgbClr val="003366"/>
                </a:solidFill>
                <a:latin typeface="Georgia" panose="02040502050405020303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003366"/>
                </a:solidFill>
                <a:latin typeface="Georgia" panose="02040502050405020303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003366"/>
                </a:solidFill>
                <a:latin typeface="Georgia" panose="02040502050405020303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003366"/>
                </a:solidFill>
                <a:latin typeface="Georgia" panose="02040502050405020303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003366"/>
                </a:solidFill>
                <a:latin typeface="Georgia" panose="02040502050405020303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1800" i="1" dirty="0">
                <a:solidFill>
                  <a:schemeClr val="tx1"/>
                </a:solidFill>
              </a:rPr>
              <a:t>n</a:t>
            </a:r>
            <a:r>
              <a:rPr lang="en-US" altLang="zh-CN" sz="1800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≥ max (</a:t>
            </a:r>
            <a:r>
              <a:rPr lang="en-US" altLang="zh-CN" sz="1800" dirty="0">
                <a:solidFill>
                  <a:schemeClr val="tx1"/>
                </a:solidFill>
              </a:rPr>
              <a:t>m, p)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6195164" y="3520401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zh-CN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rgbClr val="003366"/>
                </a:solidFill>
                <a:latin typeface="Georgia" panose="02040502050405020303" pitchFamily="18" charset="0"/>
                <a:ea typeface="宋体" panose="02010600030101010101" pitchFamily="2" charset="-122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rgbClr val="003366"/>
                </a:solidFill>
                <a:latin typeface="Georgia" panose="02040502050405020303" pitchFamily="18" charset="0"/>
                <a:ea typeface="宋体" panose="02010600030101010101" pitchFamily="2" charset="-122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rgbClr val="003366"/>
                </a:solidFill>
                <a:latin typeface="Georgia" panose="02040502050405020303" pitchFamily="18" charset="0"/>
                <a:ea typeface="宋体" panose="02010600030101010101" pitchFamily="2" charset="-122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rgbClr val="003366"/>
                </a:solidFill>
                <a:latin typeface="Georgia" panose="02040502050405020303" pitchFamily="18" charset="0"/>
                <a:ea typeface="宋体" panose="02010600030101010101" pitchFamily="2" charset="-122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rgbClr val="003366"/>
                </a:solidFill>
                <a:latin typeface="Georgia" panose="02040502050405020303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003366"/>
                </a:solidFill>
                <a:latin typeface="Georgia" panose="02040502050405020303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003366"/>
                </a:solidFill>
                <a:latin typeface="Georgia" panose="02040502050405020303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003366"/>
                </a:solidFill>
                <a:latin typeface="Georgia" panose="02040502050405020303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003366"/>
                </a:solidFill>
                <a:latin typeface="Georgia" panose="02040502050405020303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1800" i="1" dirty="0">
                <a:solidFill>
                  <a:schemeClr val="tx1"/>
                </a:solidFill>
              </a:rPr>
              <a:t>m</a:t>
            </a:r>
            <a:r>
              <a:rPr lang="en-US" altLang="zh-CN" sz="1800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≥ max (</a:t>
            </a:r>
            <a:r>
              <a:rPr lang="en-US" altLang="zh-CN" sz="1800" dirty="0">
                <a:solidFill>
                  <a:schemeClr val="tx1"/>
                </a:solidFill>
              </a:rPr>
              <a:t>n, p)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6271364" y="4130001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zh-CN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rgbClr val="003366"/>
                </a:solidFill>
                <a:latin typeface="Georgia" panose="02040502050405020303" pitchFamily="18" charset="0"/>
                <a:ea typeface="宋体" panose="02010600030101010101" pitchFamily="2" charset="-122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rgbClr val="003366"/>
                </a:solidFill>
                <a:latin typeface="Georgia" panose="02040502050405020303" pitchFamily="18" charset="0"/>
                <a:ea typeface="宋体" panose="02010600030101010101" pitchFamily="2" charset="-122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rgbClr val="003366"/>
                </a:solidFill>
                <a:latin typeface="Georgia" panose="02040502050405020303" pitchFamily="18" charset="0"/>
                <a:ea typeface="宋体" panose="02010600030101010101" pitchFamily="2" charset="-122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rgbClr val="003366"/>
                </a:solidFill>
                <a:latin typeface="Georgia" panose="02040502050405020303" pitchFamily="18" charset="0"/>
                <a:ea typeface="宋体" panose="02010600030101010101" pitchFamily="2" charset="-122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1600" b="1" kern="1200">
                <a:solidFill>
                  <a:srgbClr val="003366"/>
                </a:solidFill>
                <a:latin typeface="Georgia" panose="02040502050405020303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003366"/>
                </a:solidFill>
                <a:latin typeface="Georgia" panose="02040502050405020303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003366"/>
                </a:solidFill>
                <a:latin typeface="Georgia" panose="02040502050405020303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003366"/>
                </a:solidFill>
                <a:latin typeface="Georgia" panose="02040502050405020303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003366"/>
                </a:solidFill>
                <a:latin typeface="Georgia" panose="02040502050405020303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1800" i="1" dirty="0">
                <a:solidFill>
                  <a:schemeClr val="tx1"/>
                </a:solidFill>
              </a:rPr>
              <a:t>p </a:t>
            </a:r>
            <a:r>
              <a:rPr lang="en-US" altLang="zh-CN" dirty="0">
                <a:solidFill>
                  <a:schemeClr val="tx1"/>
                </a:solidFill>
              </a:rPr>
              <a:t>≥ max (</a:t>
            </a:r>
            <a:r>
              <a:rPr lang="en-US" altLang="zh-CN" sz="1800" i="1" dirty="0">
                <a:solidFill>
                  <a:schemeClr val="tx1"/>
                </a:solidFill>
              </a:rPr>
              <a:t>n, m)</a:t>
            </a:r>
          </a:p>
        </p:txBody>
      </p:sp>
    </p:spTree>
    <p:extLst>
      <p:ext uri="{BB962C8B-B14F-4D97-AF65-F5344CB8AC3E}">
        <p14:creationId xmlns:p14="http://schemas.microsoft.com/office/powerpoint/2010/main" val="157574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EFAF97-EB79-4CA3-B914-7941689C2A47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Matrix </a:t>
            </a:r>
            <a:r>
              <a:rPr lang="en-US" altLang="zh-CN" dirty="0" smtClean="0"/>
              <a:t>Multiplication</a:t>
            </a:r>
            <a:endParaRPr lang="en-US" altLang="zh-CN" dirty="0"/>
          </a:p>
        </p:txBody>
      </p:sp>
      <p:graphicFrame>
        <p:nvGraphicFramePr>
          <p:cNvPr id="22535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1752600" y="3454401"/>
          <a:ext cx="19050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Equation" r:id="rId3" imgW="1091880" imgH="482400" progId="Equation.3">
                  <p:embed/>
                </p:oleObj>
              </mc:Choice>
              <mc:Fallback>
                <p:oleObj name="Equation" r:id="rId3" imgW="1091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454401"/>
                        <a:ext cx="190500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9" name="Object 2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315200" y="2249489"/>
          <a:ext cx="1676400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Equation" r:id="rId5" imgW="977760" imgH="482400" progId="Equation.3">
                  <p:embed/>
                </p:oleObj>
              </mc:Choice>
              <mc:Fallback>
                <p:oleObj name="Equation" r:id="rId5" imgW="9777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249489"/>
                        <a:ext cx="1676400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029201" y="2414201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5105400" y="2362200"/>
            <a:ext cx="1143000" cy="685800"/>
          </a:xfrm>
          <a:prstGeom prst="rect">
            <a:avLst/>
          </a:prstGeom>
          <a:noFill/>
          <a:ln w="28575" algn="ctr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altLang="zh-CN" sz="2400"/>
              <a:t>A*B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781800" y="1981201"/>
            <a:ext cx="1371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3962400" y="3429000"/>
            <a:ext cx="1143000" cy="685800"/>
          </a:xfrm>
          <a:prstGeom prst="rect">
            <a:avLst/>
          </a:prstGeom>
          <a:noFill/>
          <a:ln w="28575" algn="ctr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altLang="zh-CN" sz="2400"/>
              <a:t>A1*B1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H="1">
            <a:off x="4572000" y="3048000"/>
            <a:ext cx="1066800" cy="38100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6324600" y="3429000"/>
            <a:ext cx="1143000" cy="685800"/>
          </a:xfrm>
          <a:prstGeom prst="rect">
            <a:avLst/>
          </a:prstGeom>
          <a:noFill/>
          <a:ln w="28575" algn="ctr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altLang="zh-CN" sz="2400"/>
              <a:t>A2*B2</a:t>
            </a: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5638800" y="3048000"/>
            <a:ext cx="1219200" cy="38100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2743200" y="4648200"/>
            <a:ext cx="1143000" cy="685800"/>
          </a:xfrm>
          <a:prstGeom prst="rect">
            <a:avLst/>
          </a:prstGeom>
          <a:noFill/>
          <a:ln w="28575" algn="ctr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altLang="zh-CN" sz="2400"/>
              <a:t>A11*B11</a:t>
            </a: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H="1">
            <a:off x="3352800" y="4114800"/>
            <a:ext cx="1143000" cy="53340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4343400" y="4648200"/>
            <a:ext cx="1143000" cy="685800"/>
          </a:xfrm>
          <a:prstGeom prst="rect">
            <a:avLst/>
          </a:prstGeom>
          <a:noFill/>
          <a:ln w="28575" algn="ctr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altLang="zh-CN" sz="2400"/>
              <a:t>A12*B12</a:t>
            </a: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4495800" y="4114800"/>
            <a:ext cx="609600" cy="53340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5943600" y="4648200"/>
            <a:ext cx="1219200" cy="685800"/>
          </a:xfrm>
          <a:prstGeom prst="rect">
            <a:avLst/>
          </a:prstGeom>
          <a:noFill/>
          <a:ln w="28575" algn="ctr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altLang="zh-CN" sz="2400"/>
              <a:t>A21*B21</a:t>
            </a:r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 flipH="1">
            <a:off x="6400800" y="4114800"/>
            <a:ext cx="533400" cy="53340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7467600" y="4648200"/>
            <a:ext cx="1295400" cy="685800"/>
          </a:xfrm>
          <a:prstGeom prst="rect">
            <a:avLst/>
          </a:prstGeom>
          <a:noFill/>
          <a:ln w="28575" algn="ctr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altLang="zh-CN" sz="2400"/>
              <a:t>A22*B22</a:t>
            </a:r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6934200" y="4114800"/>
            <a:ext cx="1143000" cy="53340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graphicFrame>
        <p:nvGraphicFramePr>
          <p:cNvPr id="22551" name="Object 2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696200" y="3352800"/>
          <a:ext cx="1905000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Equation" r:id="rId7" imgW="1130040" imgH="482400" progId="Equation.3">
                  <p:embed/>
                </p:oleObj>
              </mc:Choice>
              <mc:Fallback>
                <p:oleObj name="Equation" r:id="rId7" imgW="11300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352800"/>
                        <a:ext cx="1905000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561" name="Text Box 33"/>
              <p:cNvSpPr txBox="1">
                <a:spLocks noChangeArrowheads="1"/>
              </p:cNvSpPr>
              <p:nvPr/>
            </p:nvSpPr>
            <p:spPr bwMode="auto">
              <a:xfrm>
                <a:off x="1975459" y="2159001"/>
                <a:ext cx="2939441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8575" algn="ctr">
                    <a:solidFill>
                      <a:srgbClr val="0033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l"/>
                <a:r>
                  <a:rPr lang="en-US" altLang="zh-CN" sz="2000" dirty="0"/>
                  <a:t>Assume Sizes of A, B are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20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20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2000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2000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zh-CN" sz="2000" dirty="0">
                  <a:solidFill>
                    <a:srgbClr val="FF6600"/>
                  </a:solidFill>
                </a:endParaRPr>
              </a:p>
            </p:txBody>
          </p:sp>
        </mc:Choice>
        <mc:Fallback xmlns="">
          <p:sp>
            <p:nvSpPr>
              <p:cNvPr id="22561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5459" y="2159001"/>
                <a:ext cx="2939441" cy="609600"/>
              </a:xfrm>
              <a:prstGeom prst="rect">
                <a:avLst/>
              </a:prstGeom>
              <a:blipFill rotWithShape="0">
                <a:blip r:embed="rId9"/>
                <a:stretch>
                  <a:fillRect l="-5187" t="-14000" r="-1660" b="-5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33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65" name="Text Box 37"/>
          <p:cNvSpPr txBox="1">
            <a:spLocks noChangeArrowheads="1"/>
          </p:cNvSpPr>
          <p:nvPr/>
        </p:nvSpPr>
        <p:spPr bwMode="auto">
          <a:xfrm>
            <a:off x="4114800" y="4267200"/>
            <a:ext cx="609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2800">
                <a:solidFill>
                  <a:srgbClr val="FF6600"/>
                </a:solidFill>
              </a:rPr>
              <a:t>+</a:t>
            </a:r>
          </a:p>
        </p:txBody>
      </p:sp>
      <p:sp>
        <p:nvSpPr>
          <p:cNvPr id="22566" name="Rectangle 38"/>
          <p:cNvSpPr>
            <a:spLocks noChangeArrowheads="1"/>
          </p:cNvSpPr>
          <p:nvPr/>
        </p:nvSpPr>
        <p:spPr bwMode="auto">
          <a:xfrm>
            <a:off x="2743201" y="4852601"/>
            <a:ext cx="65" cy="276999"/>
          </a:xfrm>
          <a:prstGeom prst="rect">
            <a:avLst/>
          </a:prstGeom>
          <a:solidFill>
            <a:srgbClr val="FF66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2567" name="Rectangle 39"/>
          <p:cNvSpPr>
            <a:spLocks noChangeArrowheads="1"/>
          </p:cNvSpPr>
          <p:nvPr/>
        </p:nvSpPr>
        <p:spPr bwMode="auto">
          <a:xfrm>
            <a:off x="4343401" y="4852601"/>
            <a:ext cx="65" cy="276999"/>
          </a:xfrm>
          <a:prstGeom prst="rect">
            <a:avLst/>
          </a:prstGeom>
          <a:solidFill>
            <a:srgbClr val="FF66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2568" name="Rectangle 40"/>
          <p:cNvSpPr>
            <a:spLocks noChangeArrowheads="1"/>
          </p:cNvSpPr>
          <p:nvPr/>
        </p:nvSpPr>
        <p:spPr bwMode="auto">
          <a:xfrm>
            <a:off x="3962401" y="3633401"/>
            <a:ext cx="65" cy="276999"/>
          </a:xfrm>
          <a:prstGeom prst="rect">
            <a:avLst/>
          </a:prstGeom>
          <a:solidFill>
            <a:srgbClr val="FF66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2573" name="Text Box 45"/>
          <p:cNvSpPr txBox="1">
            <a:spLocks noChangeArrowheads="1"/>
          </p:cNvSpPr>
          <p:nvPr/>
        </p:nvSpPr>
        <p:spPr bwMode="auto">
          <a:xfrm>
            <a:off x="6934200" y="4267200"/>
            <a:ext cx="609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2800">
                <a:solidFill>
                  <a:srgbClr val="FF6600"/>
                </a:solidFill>
              </a:rPr>
              <a:t>+</a:t>
            </a:r>
          </a:p>
        </p:txBody>
      </p:sp>
      <p:sp>
        <p:nvSpPr>
          <p:cNvPr id="22574" name="Text Box 46"/>
          <p:cNvSpPr txBox="1">
            <a:spLocks noChangeArrowheads="1"/>
          </p:cNvSpPr>
          <p:nvPr/>
        </p:nvSpPr>
        <p:spPr bwMode="auto">
          <a:xfrm>
            <a:off x="5334000" y="3124200"/>
            <a:ext cx="609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2800">
                <a:solidFill>
                  <a:srgbClr val="FF66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55902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7" grpId="0" animBg="1"/>
      <p:bldP spid="22538" grpId="0" animBg="1"/>
      <p:bldP spid="22539" grpId="0" animBg="1"/>
      <p:bldP spid="22540" grpId="0" animBg="1"/>
      <p:bldP spid="22541" grpId="0" animBg="1"/>
      <p:bldP spid="22542" grpId="0" animBg="1"/>
      <p:bldP spid="22543" grpId="0" animBg="1"/>
      <p:bldP spid="22544" grpId="0" animBg="1"/>
      <p:bldP spid="22545" grpId="0" animBg="1"/>
      <p:bldP spid="22546" grpId="0" animBg="1"/>
      <p:bldP spid="22547" grpId="0" animBg="1"/>
      <p:bldP spid="22548" grpId="0" animBg="1"/>
      <p:bldP spid="22565" grpId="0"/>
      <p:bldP spid="22566" grpId="0" animBg="1"/>
      <p:bldP spid="22567" grpId="0" animBg="1"/>
      <p:bldP spid="22568" grpId="0" animBg="1"/>
      <p:bldP spid="22573" grpId="0"/>
      <p:bldP spid="225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248A58-0B30-4C49-9D46-C8CADF753FC6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Matrix </a:t>
            </a:r>
            <a:r>
              <a:rPr lang="en-US" altLang="zh-CN" dirty="0" smtClean="0"/>
              <a:t>Multiplication</a:t>
            </a:r>
            <a:endParaRPr lang="en-US" altLang="zh-CN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62500"/>
            <a:ext cx="9086850" cy="4114800"/>
          </a:xfrm>
        </p:spPr>
        <p:txBody>
          <a:bodyPr/>
          <a:lstStyle/>
          <a:p>
            <a:r>
              <a:rPr lang="en-US" altLang="zh-CN" sz="2800" dirty="0"/>
              <a:t>Intuitively, once a sub problem fits into the cache, its smaller sub problems can be solved in cache with no further misses.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 sz="2800" dirty="0"/>
          </a:p>
          <a:p>
            <a:endParaRPr lang="en-US" altLang="zh-CN" sz="2800" dirty="0"/>
          </a:p>
        </p:txBody>
      </p:sp>
      <p:pic>
        <p:nvPicPr>
          <p:cNvPr id="501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2189" y="3185513"/>
            <a:ext cx="6019800" cy="2827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rgbClr val="003366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6019801" y="3481001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5943601" y="3442901"/>
            <a:ext cx="65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4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Matrix Multiplication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85800" y="2647708"/>
                <a:ext cx="10339388" cy="1447802"/>
              </a:xfrm>
            </p:spPr>
            <p:txBody>
              <a:bodyPr/>
              <a:lstStyle/>
              <a:p>
                <a:r>
                  <a:rPr lang="en-US" dirty="0" smtClean="0"/>
                  <a:t>To analyze the cache misses,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the largest constant sufficiently small that </a:t>
                </a:r>
                <a:r>
                  <a:rPr lang="en-US" dirty="0" smtClean="0"/>
                  <a:t>three </a:t>
                </a:r>
                <a:r>
                  <a:rPr lang="en-US" dirty="0" err="1" smtClean="0"/>
                  <a:t>submatrices</a:t>
                </a:r>
                <a:r>
                  <a:rPr lang="en-US" dirty="0" smtClean="0"/>
                  <a:t> </a:t>
                </a:r>
                <a:r>
                  <a:rPr lang="en-US" dirty="0"/>
                  <a:t>of sizes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⁡(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rad>
                  </m:oMath>
                </a14:m>
                <a:r>
                  <a:rPr lang="en-US" dirty="0"/>
                  <a:t>, all fit completely in the </a:t>
                </a:r>
                <a:r>
                  <a:rPr lang="en-US" dirty="0" smtClean="0"/>
                  <a:t>cache.</a:t>
                </a:r>
              </a:p>
              <a:p>
                <a:r>
                  <a:rPr lang="en-US" dirty="0"/>
                  <a:t>We distinguish four cases depending on the initial </a:t>
                </a:r>
                <a:r>
                  <a:rPr lang="en-US" dirty="0" smtClean="0"/>
                  <a:t>size of </a:t>
                </a:r>
                <a:r>
                  <a:rPr lang="en-US" dirty="0"/>
                  <a:t>the matrices.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85800" y="2647708"/>
                <a:ext cx="10339388" cy="1447802"/>
              </a:xfrm>
              <a:blipFill rotWithShape="0">
                <a:blip r:embed="rId2"/>
                <a:stretch>
                  <a:fillRect l="-177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38212" y="1747837"/>
                <a:ext cx="9601200" cy="76905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The Algorithm uses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𝒏𝒎𝒑</m:t>
                        </m:r>
                      </m:e>
                    </m:d>
                  </m:oMath>
                </a14:m>
                <a:r>
                  <a:rPr lang="en-US" b="1" dirty="0" smtClean="0"/>
                  <a:t> work complexity and incurs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𝒏𝒑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𝒎𝒏𝒑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  <m:rad>
                          <m:radPr>
                            <m:degHide m:val="on"/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𝑴</m:t>
                            </m:r>
                          </m:e>
                        </m:rad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/>
                  <a:t> cache misses when multiplying an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 smtClean="0"/>
                  <a:t> matrix by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smtClean="0"/>
                  <a:t> matrix.</a:t>
                </a:r>
                <a:endParaRPr lang="en-US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12" y="1747837"/>
                <a:ext cx="9601200" cy="769057"/>
              </a:xfrm>
              <a:prstGeom prst="rect">
                <a:avLst/>
              </a:prstGeom>
              <a:blipFill rotWithShape="0">
                <a:blip r:embed="rId3"/>
                <a:stretch>
                  <a:fillRect l="-507" b="-10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400" y="4362454"/>
                <a:ext cx="11101387" cy="1226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alibri" panose="020F0502020204030204" pitchFamily="34" charset="0"/>
                  </a:rPr>
                  <a:t>Case 1)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rad>
                  </m:oMath>
                </a14:m>
                <a:r>
                  <a:rPr lang="en-US" b="0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 -&gt; </a:t>
                </a:r>
                <a:r>
                  <a:rPr lang="en-US" dirty="0">
                    <a:latin typeface="Calibri" panose="020F0502020204030204" pitchFamily="34" charset="0"/>
                  </a:rPr>
                  <a:t>The matrices do not fit in cache, since all dimensions </a:t>
                </a:r>
                <a:r>
                  <a:rPr lang="en-US" dirty="0" smtClean="0">
                    <a:latin typeface="Calibri" panose="020F0502020204030204" pitchFamily="34" charset="0"/>
                  </a:rPr>
                  <a:t>are “big </a:t>
                </a:r>
                <a:r>
                  <a:rPr lang="en-US" dirty="0">
                    <a:latin typeface="Calibri" panose="020F0502020204030204" pitchFamily="34" charset="0"/>
                  </a:rPr>
                  <a:t>enough.” The cache complexity can be </a:t>
                </a:r>
                <a:r>
                  <a:rPr lang="en-US" dirty="0" smtClean="0">
                    <a:latin typeface="Calibri" panose="020F0502020204030204" pitchFamily="34" charset="0"/>
                  </a:rPr>
                  <a:t>described by </a:t>
                </a:r>
                <a:r>
                  <a:rPr lang="en-US" dirty="0">
                    <a:latin typeface="Calibri" panose="020F0502020204030204" pitchFamily="34" charset="0"/>
                  </a:rPr>
                  <a:t>the recurrence</a:t>
                </a:r>
                <a:endParaRPr lang="en-US" b="0" dirty="0" smtClean="0"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362454"/>
                <a:ext cx="11101387" cy="1226426"/>
              </a:xfrm>
              <a:prstGeom prst="rect">
                <a:avLst/>
              </a:prstGeom>
              <a:blipFill rotWithShape="0">
                <a:blip r:embed="rId4"/>
                <a:stretch>
                  <a:fillRect l="-494" t="-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476" y="5209693"/>
            <a:ext cx="5653088" cy="1535993"/>
          </a:xfrm>
          <a:prstGeom prst="rect">
            <a:avLst/>
          </a:prstGeom>
        </p:spPr>
      </p:pic>
      <p:sp>
        <p:nvSpPr>
          <p:cNvPr id="9" name="Right Brace 8"/>
          <p:cNvSpPr/>
          <p:nvPr/>
        </p:nvSpPr>
        <p:spPr>
          <a:xfrm>
            <a:off x="6843713" y="5414963"/>
            <a:ext cx="542925" cy="1128712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00937" y="5666419"/>
                <a:ext cx="2122824" cy="622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𝒎𝒏𝒑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937" y="5666419"/>
                <a:ext cx="2122824" cy="6225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4"/>
              <p:cNvSpPr>
                <a:spLocks noGrp="1"/>
              </p:cNvSpPr>
              <p:nvPr>
                <p:ph sz="quarter" idx="3"/>
              </p:nvPr>
            </p:nvSpPr>
            <p:spPr>
              <a:xfrm>
                <a:off x="833438" y="4121616"/>
                <a:ext cx="10191750" cy="1981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Case 2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)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u="sng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u="sng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u="sng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1" i="1" u="sng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ad>
                      <m:radPr>
                        <m:degHide m:val="on"/>
                        <m:ctrlPr>
                          <a:rPr lang="en-US" b="1" i="1" u="sng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u="sng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</m:t>
                        </m:r>
                      </m:e>
                    </m:rad>
                    <m:r>
                      <a:rPr lang="en-US" b="1" i="1" u="sng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  <m:r>
                      <a:rPr lang="en-US" b="1" i="1" u="sng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u="sng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u="sng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u="sng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1" i="1" u="sng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ad>
                      <m:radPr>
                        <m:degHide m:val="on"/>
                        <m:ctrlPr>
                          <a:rPr lang="en-US" b="1" i="1" u="sng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u="sng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</m:t>
                        </m:r>
                      </m:e>
                    </m:rad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</m:t>
                        </m:r>
                      </m:e>
                    </m:rad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</m:t>
                        </m:r>
                      </m:e>
                    </m:rad>
                  </m:oMath>
                </a14:m>
                <a:endParaRPr lang="en-US" b="1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The algorithm always divides </a:t>
                </a:r>
                <a:r>
                  <a:rPr lang="en-US" i="1" dirty="0" smtClean="0"/>
                  <a:t>n </a:t>
                </a:r>
                <a:r>
                  <a:rPr lang="en-US" dirty="0" smtClean="0"/>
                  <a:t>or </a:t>
                </a:r>
                <a:r>
                  <a:rPr lang="en-US" i="1" dirty="0" smtClean="0"/>
                  <a:t>p </a:t>
                </a:r>
                <a:r>
                  <a:rPr lang="en-US" dirty="0" smtClean="0"/>
                  <a:t>by 2.</a:t>
                </a:r>
                <a:r>
                  <a:rPr lang="en-US" b="1" dirty="0" smtClean="0"/>
                  <a:t> </a:t>
                </a:r>
                <a:r>
                  <a:rPr lang="en-US" dirty="0"/>
                  <a:t>At some </a:t>
                </a:r>
                <a:r>
                  <a:rPr lang="en-US" dirty="0" smtClean="0"/>
                  <a:t>point </a:t>
                </a:r>
                <a:r>
                  <a:rPr lang="en-US" dirty="0"/>
                  <a:t>in the recursion, both are small enough that the </a:t>
                </a:r>
                <a:r>
                  <a:rPr lang="en-US" dirty="0" smtClean="0"/>
                  <a:t>whole problem </a:t>
                </a:r>
                <a:r>
                  <a:rPr lang="en-US" dirty="0"/>
                  <a:t>fits into cache. The number of cache </a:t>
                </a:r>
                <a:r>
                  <a:rPr lang="en-US" dirty="0" smtClean="0"/>
                  <a:t>misses can </a:t>
                </a:r>
                <a:r>
                  <a:rPr lang="en-US" dirty="0"/>
                  <a:t>be described by the recurrence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9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3"/>
              </p:nvPr>
            </p:nvSpPr>
            <p:spPr>
              <a:xfrm>
                <a:off x="833438" y="4121616"/>
                <a:ext cx="10191750" cy="1981200"/>
              </a:xfrm>
              <a:blipFill rotWithShape="0">
                <a:blip r:embed="rId7"/>
                <a:stretch>
                  <a:fillRect l="-538" t="-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9968" y="5309850"/>
            <a:ext cx="6238875" cy="1476375"/>
          </a:xfrm>
          <a:prstGeom prst="rect">
            <a:avLst/>
          </a:prstGeom>
        </p:spPr>
      </p:pic>
      <p:sp>
        <p:nvSpPr>
          <p:cNvPr id="21" name="Right Brace 20"/>
          <p:cNvSpPr/>
          <p:nvPr/>
        </p:nvSpPr>
        <p:spPr>
          <a:xfrm>
            <a:off x="8447658" y="5437903"/>
            <a:ext cx="557213" cy="1357313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004871" y="5831344"/>
                <a:ext cx="3026919" cy="622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𝒏𝒑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𝒎𝒏𝒑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𝑴</m:t>
                              </m:r>
                            </m:e>
                          </m:rad>
                        </m:den>
                      </m:f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4871" y="5831344"/>
                <a:ext cx="3026919" cy="6225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4"/>
              <p:cNvSpPr>
                <a:spLocks noGrp="1"/>
              </p:cNvSpPr>
              <p:nvPr>
                <p:ph sz="quarter" idx="3"/>
              </p:nvPr>
            </p:nvSpPr>
            <p:spPr>
              <a:xfrm>
                <a:off x="938212" y="3920744"/>
                <a:ext cx="10191750" cy="1981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Case 3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)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u="sng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u="sng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u="sng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1" i="1" u="sng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ad>
                      <m:radPr>
                        <m:degHide m:val="on"/>
                        <m:ctrlPr>
                          <a:rPr lang="en-US" b="1" i="1" u="sng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u="sng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</m:t>
                        </m:r>
                      </m:e>
                    </m:rad>
                    <m:r>
                      <a:rPr lang="en-US" b="1" i="1" u="sng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  <m:r>
                      <a:rPr lang="en-US" b="1" i="1" u="sng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u="sng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u="sng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u="sng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1" i="1" u="sng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ad>
                      <m:radPr>
                        <m:degHide m:val="on"/>
                        <m:ctrlPr>
                          <a:rPr lang="en-US" b="1" i="1" u="sng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u="sng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</m:t>
                        </m:r>
                      </m:e>
                    </m:rad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</m:t>
                        </m:r>
                      </m:e>
                    </m:rad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</m:t>
                        </m:r>
                      </m:e>
                    </m:rad>
                  </m:oMath>
                </a14:m>
                <a:endParaRPr lang="en-US" b="1" dirty="0" smtClean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The </a:t>
                </a:r>
                <a:r>
                  <a:rPr lang="en-US" dirty="0" smtClean="0"/>
                  <a:t>algorithm </a:t>
                </a:r>
                <a:r>
                  <a:rPr lang="en-US" dirty="0"/>
                  <a:t>always </a:t>
                </a:r>
                <a:r>
                  <a:rPr lang="en-US" dirty="0" smtClean="0"/>
                  <a:t>divides </a:t>
                </a:r>
                <a:r>
                  <a:rPr lang="en-US" i="1" dirty="0" smtClean="0"/>
                  <a:t>m </a:t>
                </a:r>
                <a:r>
                  <a:rPr lang="en-US" dirty="0"/>
                  <a:t>by </a:t>
                </a:r>
                <a:r>
                  <a:rPr lang="en-US" dirty="0" smtClean="0"/>
                  <a:t>2. </a:t>
                </a:r>
                <a:r>
                  <a:rPr lang="en-US" dirty="0"/>
                  <a:t>At some point in </a:t>
                </a:r>
                <a:r>
                  <a:rPr lang="en-US" dirty="0" smtClean="0"/>
                  <a:t>the recursion</a:t>
                </a:r>
                <a:r>
                  <a:rPr lang="en-US" dirty="0"/>
                  <a:t>, </a:t>
                </a:r>
                <a:r>
                  <a:rPr lang="en-US" i="1" dirty="0"/>
                  <a:t>m </a:t>
                </a:r>
                <a:r>
                  <a:rPr lang="en-US" dirty="0"/>
                  <a:t>falls into the </a:t>
                </a:r>
                <a:r>
                  <a:rPr lang="en-US" dirty="0" smtClean="0"/>
                  <a:t>range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rad>
                  </m:oMath>
                </a14:m>
                <a:r>
                  <a:rPr lang="en-US" b="1" dirty="0" smtClean="0"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and the whole problem fits in cache. The number </a:t>
                </a:r>
                <a:r>
                  <a:rPr lang="en-US" dirty="0" smtClean="0"/>
                  <a:t>cache misses </a:t>
                </a:r>
                <a:r>
                  <a:rPr lang="en-US" dirty="0"/>
                  <a:t>can be described by the recurrence</a:t>
                </a:r>
                <a:endParaRPr lang="en-US" b="1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3"/>
              </p:nvPr>
            </p:nvSpPr>
            <p:spPr>
              <a:xfrm>
                <a:off x="938212" y="3920744"/>
                <a:ext cx="10191750" cy="1981200"/>
              </a:xfrm>
              <a:blipFill rotWithShape="0">
                <a:blip r:embed="rId10"/>
                <a:stretch>
                  <a:fillRect l="-538" t="-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Brace 23"/>
          <p:cNvSpPr/>
          <p:nvPr/>
        </p:nvSpPr>
        <p:spPr>
          <a:xfrm>
            <a:off x="7859488" y="5685081"/>
            <a:ext cx="341445" cy="1172919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200933" y="5901944"/>
                <a:ext cx="2949975" cy="622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𝒎𝒏𝒑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𝑴</m:t>
                              </m:r>
                            </m:e>
                          </m:rad>
                        </m:den>
                      </m:f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933" y="5901944"/>
                <a:ext cx="2949975" cy="6225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49213" y="5453062"/>
            <a:ext cx="6010275" cy="1190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4"/>
              <p:cNvSpPr>
                <a:spLocks noGrp="1"/>
              </p:cNvSpPr>
              <p:nvPr>
                <p:ph sz="quarter" idx="3"/>
              </p:nvPr>
            </p:nvSpPr>
            <p:spPr>
              <a:xfrm>
                <a:off x="896298" y="4115052"/>
                <a:ext cx="10191750" cy="153231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Case 4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b="1" i="0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𝐦</m:t>
                    </m:r>
                    <m:r>
                      <a:rPr lang="en-US" b="1" i="0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ad>
                      <m:radPr>
                        <m:degHide m:val="on"/>
                        <m:ctrlP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</m:t>
                        </m:r>
                      </m:e>
                    </m:rad>
                  </m:oMath>
                </a14:m>
                <a:endParaRPr lang="en-US" b="1" dirty="0" smtClean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From the choice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all three </a:t>
                </a:r>
                <a:r>
                  <a:rPr lang="en-US" dirty="0"/>
                  <a:t>matrices fit into cache. The matrices are </a:t>
                </a:r>
                <a:r>
                  <a:rPr lang="en-US" dirty="0" smtClean="0"/>
                  <a:t>stored 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𝒎𝒏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den>
                    </m:f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𝒎𝒑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den>
                    </m:f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𝒏𝒑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den>
                    </m:f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cache lines. </a:t>
                </a:r>
                <a:r>
                  <a:rPr lang="en-US" dirty="0" smtClean="0"/>
                  <a:t>Therefore, we have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𝒎𝒏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den>
                    </m:f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𝒎𝒑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den>
                    </m:f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𝒏𝒑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den>
                    </m:f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US" b="1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3"/>
              </p:nvPr>
            </p:nvSpPr>
            <p:spPr>
              <a:xfrm>
                <a:off x="896298" y="4115052"/>
                <a:ext cx="10191750" cy="1532318"/>
              </a:xfrm>
              <a:blipFill rotWithShape="0">
                <a:blip r:embed="rId13"/>
                <a:stretch>
                  <a:fillRect l="-478" t="-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440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 animBg="1"/>
      <p:bldP spid="9" grpId="1" animBg="1"/>
      <p:bldP spid="10" grpId="0"/>
      <p:bldP spid="10" grpId="1"/>
      <p:bldP spid="19" grpId="0" uiExpand="1" build="p"/>
      <p:bldP spid="19" grpId="1" uiExpand="1" build="p"/>
      <p:bldP spid="21" grpId="0" animBg="1"/>
      <p:bldP spid="21" grpId="1" animBg="1"/>
      <p:bldP spid="22" grpId="0"/>
      <p:bldP spid="22" grpId="1"/>
      <p:bldP spid="23" grpId="0" uiExpand="1" build="p"/>
      <p:bldP spid="23" grpId="1" build="p"/>
      <p:bldP spid="24" grpId="0" animBg="1"/>
      <p:bldP spid="24" grpId="1" animBg="1"/>
      <p:bldP spid="25" grpId="0"/>
      <p:bldP spid="25" grpId="1"/>
      <p:bldP spid="2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914400" y="1981200"/>
                <a:ext cx="10363200" cy="4114800"/>
              </a:xfrm>
            </p:spPr>
            <p:txBody>
              <a:bodyPr/>
              <a:lstStyle/>
              <a:p>
                <a:r>
                  <a:rPr lang="en-US" dirty="0" smtClean="0"/>
                  <a:t>The sorting problem is one of the most-studied problems in computer science.</a:t>
                </a:r>
              </a:p>
              <a:p>
                <a:r>
                  <a:rPr lang="en-US" dirty="0"/>
                  <a:t>In external-memory algorithms, it plays a particularly important role, </a:t>
                </a:r>
                <a:r>
                  <a:rPr lang="en-US" dirty="0" smtClean="0"/>
                  <a:t>because sorting </a:t>
                </a:r>
                <a:r>
                  <a:rPr lang="en-US" dirty="0"/>
                  <a:t>is often a lower bound and even an upper bound, for other problems</a:t>
                </a:r>
                <a:r>
                  <a:rPr lang="en-US" dirty="0" smtClean="0"/>
                  <a:t>.</a:t>
                </a:r>
              </a:p>
              <a:p>
                <a:r>
                  <a:rPr lang="en-US" dirty="0"/>
                  <a:t>the number </a:t>
                </a:r>
                <a:r>
                  <a:rPr lang="en-US" dirty="0" smtClean="0"/>
                  <a:t>of memory </a:t>
                </a:r>
                <a:r>
                  <a:rPr lang="en-US" dirty="0"/>
                  <a:t>transfers to sort in the comparison model </a:t>
                </a:r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 smtClean="0"/>
                  <a:t>Merge Sort</a:t>
                </a:r>
              </a:p>
              <a:p>
                <a:pPr lvl="1"/>
                <a:r>
                  <a:rPr lang="en-US" dirty="0" smtClean="0"/>
                  <a:t>Funnel Sort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914400" y="1981200"/>
                <a:ext cx="10363200" cy="4114800"/>
              </a:xfrm>
              <a:blipFill rotWithShape="0">
                <a:blip r:embed="rId2"/>
                <a:stretch>
                  <a:fillRect l="-118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755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677334" y="1930400"/>
            <a:ext cx="8596668" cy="388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C2432C"/>
              </a:buClr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C2432C"/>
              </a:buClr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2432C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2432C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2432C"/>
              </a:buClr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da-DK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Datasets </a:t>
            </a:r>
            <a:r>
              <a:rPr lang="da-D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</a:t>
            </a:r>
            <a:r>
              <a:rPr lang="da-DK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da-DK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da-DK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da-DK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da-DK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da-DK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da-DK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da-DK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da-DK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Phone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AT&amp;T 20TB phone call database, wireless tracking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Consumer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WalMart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70TB database, buying patterns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WEB/Network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Google index 8·10</a:t>
            </a:r>
            <a:r>
              <a:rPr lang="en-US" sz="16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pages, internet routers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1600" dirty="0">
                <a:solidFill>
                  <a:srgbClr val="0000FF"/>
                </a:solidFill>
              </a:rPr>
              <a:t>eography</a:t>
            </a:r>
            <a:r>
              <a:rPr lang="en-US" sz="1600" dirty="0"/>
              <a:t>: NASA satellites generate TB each day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da-DK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None/>
            </a:pPr>
            <a:r>
              <a:rPr lang="da-DK" sz="1000" dirty="0" smtClean="0"/>
              <a:t>  </a:t>
            </a:r>
            <a:r>
              <a:rPr lang="en-US" sz="2000" dirty="0" smtClean="0"/>
              <a:t>	</a:t>
            </a:r>
            <a:endParaRPr lang="da-DK" sz="1000" dirty="0"/>
          </a:p>
        </p:txBody>
      </p:sp>
      <p:pic>
        <p:nvPicPr>
          <p:cNvPr id="7" name="Picture 6" descr="57bill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302" y="2862894"/>
            <a:ext cx="4343400" cy="3238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34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914400" y="1981200"/>
                <a:ext cx="10363200" cy="47196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</a:t>
                </a:r>
                <a:r>
                  <a:rPr lang="en-US" b="1" dirty="0" smtClean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external-memory algorithm </a:t>
                </a:r>
                <a:r>
                  <a:rPr lang="en-US" dirty="0" smtClean="0"/>
                  <a:t>that achieves this bound is </a:t>
                </a:r>
                <a:r>
                  <a:rPr lang="en-US" dirty="0"/>
                  <a:t>an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)- way </a:t>
                </a:r>
                <a:r>
                  <a:rPr lang="en-US" dirty="0" err="1"/>
                  <a:t>mergesort</a:t>
                </a:r>
                <a:r>
                  <a:rPr lang="en-US" dirty="0" smtClean="0"/>
                  <a:t>.</a:t>
                </a:r>
              </a:p>
              <a:p>
                <a:r>
                  <a:rPr lang="en-US" dirty="0"/>
                  <a:t>During the merge, each memory block maintains the </a:t>
                </a:r>
                <a:r>
                  <a:rPr lang="en-US" dirty="0" smtClean="0"/>
                  <a:t>first B elements </a:t>
                </a:r>
                <a:r>
                  <a:rPr lang="en-US" dirty="0"/>
                  <a:t>of each list, and when a block empties, the next block from that list </a:t>
                </a:r>
                <a:r>
                  <a:rPr lang="en-US" dirty="0" smtClean="0"/>
                  <a:t>is loaded. </a:t>
                </a:r>
                <a:r>
                  <a:rPr lang="en-US" dirty="0"/>
                  <a:t>So a merge </a:t>
                </a:r>
                <a:r>
                  <a:rPr lang="en-US" dirty="0" smtClean="0"/>
                  <a:t>effectively </a:t>
                </a:r>
                <a:r>
                  <a:rPr lang="en-US" dirty="0"/>
                  <a:t>corresponds to scanning through the entire </a:t>
                </a:r>
                <a:r>
                  <a:rPr lang="en-US" dirty="0" smtClean="0"/>
                  <a:t>data, for </a:t>
                </a:r>
                <a:r>
                  <a:rPr lang="en-US" dirty="0"/>
                  <a:t>a cost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den>
                        </m:f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memory transfers</a:t>
                </a:r>
                <a:r>
                  <a:rPr lang="en-US" dirty="0" smtClean="0"/>
                  <a:t>.</a:t>
                </a:r>
              </a:p>
              <a:p>
                <a:r>
                  <a:rPr lang="en-US" dirty="0"/>
                  <a:t>The total number of memory transfers for this sorting algorithm is given </a:t>
                </a:r>
                <a:r>
                  <a:rPr lang="en-US" dirty="0" smtClean="0"/>
                  <a:t>by the recurrence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/>
                  <a:t>In the </a:t>
                </a:r>
                <a:r>
                  <a:rPr lang="en-US" b="1" dirty="0"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cache-oblivious</a:t>
                </a:r>
                <a:r>
                  <a:rPr lang="en-US" dirty="0"/>
                  <a:t> context, the most obvious algorithm is to use a </a:t>
                </a:r>
                <a:r>
                  <a:rPr lang="en-US" dirty="0" smtClean="0"/>
                  <a:t>standard </a:t>
                </a:r>
                <a:r>
                  <a:rPr lang="en-US" dirty="0"/>
                  <a:t>2-way </a:t>
                </a:r>
                <a:r>
                  <a:rPr lang="en-US" dirty="0" err="1"/>
                  <a:t>mergesort</a:t>
                </a:r>
                <a:r>
                  <a:rPr lang="en-US" dirty="0"/>
                  <a:t>, but then the recurrence </a:t>
                </a:r>
                <a:r>
                  <a:rPr lang="en-US" dirty="0" smtClean="0"/>
                  <a:t>becomes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Which has solution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914400" y="1981200"/>
                <a:ext cx="10363200" cy="4719638"/>
              </a:xfrm>
              <a:blipFill rotWithShape="0">
                <a:blip r:embed="rId2"/>
                <a:stretch>
                  <a:fillRect l="-471" t="-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375" y="4162425"/>
            <a:ext cx="3624263" cy="41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1372" y="5475229"/>
            <a:ext cx="3966300" cy="50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9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296" y="491293"/>
            <a:ext cx="10363200" cy="1143000"/>
          </a:xfrm>
        </p:spPr>
        <p:txBody>
          <a:bodyPr/>
          <a:lstStyle/>
          <a:p>
            <a:r>
              <a:rPr lang="en-US" dirty="0" smtClean="0"/>
              <a:t>K-funnel </a:t>
            </a:r>
            <a:r>
              <a:rPr lang="en-US" smtClean="0"/>
              <a:t>(k-merger)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09" y="1634294"/>
            <a:ext cx="2890691" cy="3460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254" y="1751278"/>
            <a:ext cx="4583058" cy="30823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729" y="4989673"/>
            <a:ext cx="9254701" cy="104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5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324" y="246345"/>
            <a:ext cx="10363200" cy="1143000"/>
          </a:xfrm>
        </p:spPr>
        <p:txBody>
          <a:bodyPr/>
          <a:lstStyle/>
          <a:p>
            <a:r>
              <a:rPr lang="en-US" dirty="0" smtClean="0"/>
              <a:t>Funnel Sort</a:t>
            </a:r>
            <a:endParaRPr lang="en-US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692324" y="1389345"/>
            <a:ext cx="65532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Divide input in K=</a:t>
            </a:r>
            <a:r>
              <a:rPr lang="en-US" sz="2400" i="1" dirty="0" smtClean="0">
                <a:latin typeface="Times" panose="02020603050405020304" pitchFamily="18" charset="0"/>
              </a:rPr>
              <a:t>N </a:t>
            </a:r>
            <a:r>
              <a:rPr lang="en-US" sz="2400" baseline="30000" dirty="0" smtClean="0">
                <a:latin typeface="Times" panose="02020603050405020304" pitchFamily="18" charset="0"/>
              </a:rPr>
              <a:t>1/3</a:t>
            </a:r>
            <a:r>
              <a:rPr lang="en-US" sz="2400" dirty="0" smtClean="0"/>
              <a:t> segments of size </a:t>
            </a:r>
            <a:r>
              <a:rPr lang="en-US" sz="2400" i="1" dirty="0" smtClean="0">
                <a:latin typeface="Times" panose="02020603050405020304" pitchFamily="18" charset="0"/>
              </a:rPr>
              <a:t>N </a:t>
            </a:r>
            <a:r>
              <a:rPr lang="en-US" sz="2400" baseline="30000" dirty="0" smtClean="0">
                <a:latin typeface="Times" panose="02020603050405020304" pitchFamily="18" charset="0"/>
              </a:rPr>
              <a:t>2/3</a:t>
            </a:r>
          </a:p>
          <a:p>
            <a:r>
              <a:rPr lang="en-US" sz="2400" dirty="0" smtClean="0"/>
              <a:t>Recursively </a:t>
            </a:r>
            <a:r>
              <a:rPr lang="en-US" sz="2400" b="1" dirty="0" err="1" smtClean="0">
                <a:solidFill>
                  <a:srgbClr val="C2432C"/>
                </a:solidFill>
              </a:rPr>
              <a:t>FunnelSort</a:t>
            </a:r>
            <a:r>
              <a:rPr lang="en-US" sz="2400" b="1" dirty="0" smtClean="0"/>
              <a:t> </a:t>
            </a:r>
            <a:r>
              <a:rPr lang="en-US" sz="2400" dirty="0" smtClean="0"/>
              <a:t>each segment</a:t>
            </a:r>
          </a:p>
          <a:p>
            <a:r>
              <a:rPr lang="en-US" sz="2400" dirty="0" smtClean="0"/>
              <a:t>Merge sorted segments by an </a:t>
            </a:r>
            <a:r>
              <a:rPr lang="en-US" sz="2400" b="1" i="1" dirty="0" smtClean="0">
                <a:solidFill>
                  <a:srgbClr val="C2432C"/>
                </a:solidFill>
                <a:latin typeface="Times" panose="02020603050405020304" pitchFamily="18" charset="0"/>
              </a:rPr>
              <a:t>N </a:t>
            </a:r>
            <a:r>
              <a:rPr lang="en-US" sz="2400" b="1" baseline="30000" dirty="0" smtClean="0">
                <a:solidFill>
                  <a:srgbClr val="C2432C"/>
                </a:solidFill>
                <a:latin typeface="Times" panose="02020603050405020304" pitchFamily="18" charset="0"/>
              </a:rPr>
              <a:t>1/3</a:t>
            </a:r>
            <a:r>
              <a:rPr lang="en-US" sz="2400" b="1" dirty="0" smtClean="0">
                <a:solidFill>
                  <a:srgbClr val="C2432C"/>
                </a:solidFill>
              </a:rPr>
              <a:t>-merger</a:t>
            </a:r>
            <a:endParaRPr lang="da-DK" sz="2400" b="1" dirty="0">
              <a:solidFill>
                <a:srgbClr val="C2432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82" y="5680328"/>
            <a:ext cx="9610651" cy="914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578" y="2760945"/>
            <a:ext cx="5202720" cy="302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4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8292230" cy="1143000"/>
          </a:xfrm>
        </p:spPr>
        <p:txBody>
          <a:bodyPr/>
          <a:lstStyle/>
          <a:p>
            <a:pPr algn="l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399" y="1981200"/>
            <a:ext cx="9745249" cy="4114800"/>
          </a:xfrm>
        </p:spPr>
        <p:txBody>
          <a:bodyPr/>
          <a:lstStyle/>
          <a:p>
            <a:r>
              <a:rPr lang="en-US" dirty="0"/>
              <a:t>Cache oblivious algorithms and data </a:t>
            </a:r>
            <a:r>
              <a:rPr lang="en-US" dirty="0" smtClean="0"/>
              <a:t>structures</a:t>
            </a:r>
            <a:endParaRPr lang="fa-IR" dirty="0" smtClean="0"/>
          </a:p>
          <a:p>
            <a:pPr lvl="1"/>
            <a:r>
              <a:rPr lang="en-US" dirty="0" smtClean="0"/>
              <a:t>Lecture </a:t>
            </a:r>
            <a:r>
              <a:rPr lang="en-US" dirty="0"/>
              <a:t>notes by Erik D. </a:t>
            </a:r>
            <a:r>
              <a:rPr lang="en-US" dirty="0" err="1" smtClean="0"/>
              <a:t>Demaine</a:t>
            </a:r>
            <a:r>
              <a:rPr lang="en-US" dirty="0" smtClean="0"/>
              <a:t>.</a:t>
            </a:r>
          </a:p>
          <a:p>
            <a:r>
              <a:rPr lang="en-US" altLang="zh-CN" dirty="0" smtClean="0"/>
              <a:t>Cache-Oblivious Algorithms</a:t>
            </a:r>
          </a:p>
          <a:p>
            <a:pPr lvl="1"/>
            <a:r>
              <a:rPr lang="en-US" altLang="zh-CN" dirty="0" smtClean="0"/>
              <a:t>by </a:t>
            </a:r>
            <a:r>
              <a:rPr lang="en-US" altLang="zh-CN" dirty="0"/>
              <a:t>Matteo </a:t>
            </a:r>
            <a:r>
              <a:rPr lang="en-US" altLang="zh-CN" dirty="0" err="1"/>
              <a:t>Frigo</a:t>
            </a:r>
            <a:r>
              <a:rPr lang="en-US" altLang="zh-CN" dirty="0"/>
              <a:t>, Charles E. </a:t>
            </a:r>
            <a:r>
              <a:rPr lang="en-US" altLang="zh-CN" dirty="0" err="1"/>
              <a:t>Leiserson</a:t>
            </a:r>
            <a:r>
              <a:rPr lang="en-US" altLang="zh-CN" dirty="0"/>
              <a:t>,  </a:t>
            </a:r>
            <a:r>
              <a:rPr lang="en-US" altLang="zh-CN" dirty="0" err="1"/>
              <a:t>Harald</a:t>
            </a:r>
            <a:r>
              <a:rPr lang="en-US" altLang="zh-CN" dirty="0"/>
              <a:t> </a:t>
            </a:r>
            <a:r>
              <a:rPr lang="en-US" altLang="zh-CN" dirty="0" err="1"/>
              <a:t>Prokop</a:t>
            </a:r>
            <a:r>
              <a:rPr lang="en-US" altLang="zh-CN" dirty="0"/>
              <a:t>, and Sridhar Ramachandran. In </a:t>
            </a:r>
            <a:r>
              <a:rPr lang="en-US" altLang="zh-CN" i="1" dirty="0"/>
              <a:t> the 40th Annual Symposium on Foundations of Computer Science, FOCS '99, 17-18 October, 1999, New York, NY, USA.</a:t>
            </a:r>
          </a:p>
          <a:p>
            <a:r>
              <a:rPr lang="en-US" dirty="0" smtClean="0"/>
              <a:t>Presentation “ </a:t>
            </a:r>
            <a:r>
              <a:rPr lang="en-US" altLang="zh-CN" dirty="0"/>
              <a:t>The Study of Cache Oblivious </a:t>
            </a:r>
            <a:r>
              <a:rPr lang="en-US" altLang="zh-CN" dirty="0" smtClean="0"/>
              <a:t>Algorithms” by </a:t>
            </a:r>
            <a:r>
              <a:rPr lang="en-US" altLang="zh-CN" dirty="0" err="1"/>
              <a:t>Jia</a:t>
            </a:r>
            <a:r>
              <a:rPr lang="en-US" altLang="zh-CN" dirty="0"/>
              <a:t> </a:t>
            </a:r>
            <a:r>
              <a:rPr lang="en-US" altLang="zh-CN" dirty="0" err="1" smtClean="0"/>
              <a:t>Guo</a:t>
            </a:r>
            <a:endParaRPr lang="en-US" altLang="zh-CN" dirty="0" smtClean="0"/>
          </a:p>
          <a:p>
            <a:r>
              <a:rPr lang="en-US" dirty="0" smtClean="0"/>
              <a:t>Presentation “</a:t>
            </a:r>
            <a:r>
              <a:rPr lang="en-US" dirty="0"/>
              <a:t>External-Memory and </a:t>
            </a:r>
            <a:r>
              <a:rPr lang="en-US" dirty="0"/>
              <a:t>Cache-Oblivious </a:t>
            </a:r>
            <a:r>
              <a:rPr lang="en-US" dirty="0"/>
              <a:t>Algorithms: </a:t>
            </a:r>
            <a:r>
              <a:rPr lang="en-US" dirty="0"/>
              <a:t>Theory </a:t>
            </a:r>
            <a:r>
              <a:rPr lang="en-US" dirty="0"/>
              <a:t>and </a:t>
            </a:r>
            <a:r>
              <a:rPr lang="en-US" dirty="0" smtClean="0"/>
              <a:t>Experiments” by </a:t>
            </a:r>
            <a:r>
              <a:rPr lang="da-DK" dirty="0"/>
              <a:t>Gerth Stølting Brodal</a:t>
            </a:r>
            <a:endParaRPr lang="en-US" dirty="0"/>
          </a:p>
          <a:p>
            <a:r>
              <a:rPr lang="en-US" dirty="0" smtClean="0"/>
              <a:t>Presentation “lecture12: Massive </a:t>
            </a:r>
            <a:r>
              <a:rPr lang="en-US" dirty="0"/>
              <a:t>Data </a:t>
            </a:r>
            <a:r>
              <a:rPr lang="en-US" dirty="0" err="1" smtClean="0"/>
              <a:t>Algorithmics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02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6687970" cy="1559641"/>
          </a:xfrm>
        </p:spPr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Measure: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 of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block transfers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between two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memory levels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Very successful (simplicity)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110" y="1930400"/>
            <a:ext cx="3527783" cy="3064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73319" y="3950419"/>
            <a:ext cx="6096000" cy="10849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solidFill>
                  <a:srgbClr val="FF0000"/>
                </a:solidFill>
                <a:latin typeface="CMSS10"/>
              </a:rPr>
              <a:t>Limitations</a:t>
            </a:r>
          </a:p>
          <a:p>
            <a:endParaRPr lang="en-US" sz="1050" b="0" i="0" u="none" strike="noStrike" baseline="0" dirty="0" smtClean="0">
              <a:solidFill>
                <a:srgbClr val="FF0000"/>
              </a:solidFill>
              <a:latin typeface="CMSS1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CMSS10"/>
              </a:rPr>
              <a:t>Parameters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NimbusRomNo9L-ReguItal"/>
              </a:rPr>
              <a:t>B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MSS10"/>
              </a:rPr>
              <a:t>and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NimbusRomNo9L-ReguItal"/>
              </a:rPr>
              <a:t>M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MSS10"/>
              </a:rPr>
              <a:t>must be known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 smtClean="0">
                <a:solidFill>
                  <a:srgbClr val="000000"/>
                </a:solidFill>
                <a:latin typeface="CMSS10"/>
              </a:rPr>
              <a:t>Does not handle multiple memory levels</a:t>
            </a:r>
          </a:p>
        </p:txBody>
      </p:sp>
    </p:spTree>
    <p:extLst>
      <p:ext uri="{BB962C8B-B14F-4D97-AF65-F5344CB8AC3E}">
        <p14:creationId xmlns:p14="http://schemas.microsoft.com/office/powerpoint/2010/main" val="68977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991" y="309563"/>
            <a:ext cx="8596668" cy="13208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036" y="1286366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Computer memories are H</a:t>
            </a:r>
            <a:r>
              <a:rPr lang="da-DK" sz="2000" dirty="0"/>
              <a:t>I</a:t>
            </a:r>
            <a:r>
              <a:rPr lang="da-DK" sz="2400" dirty="0"/>
              <a:t>E</a:t>
            </a:r>
            <a:r>
              <a:rPr lang="da-DK" sz="2800" dirty="0"/>
              <a:t>RA</a:t>
            </a:r>
            <a:r>
              <a:rPr lang="da-DK" sz="3200" dirty="0"/>
              <a:t>R</a:t>
            </a:r>
            <a:r>
              <a:rPr lang="da-DK" sz="3600" dirty="0"/>
              <a:t>C</a:t>
            </a:r>
            <a:r>
              <a:rPr lang="da-DK" sz="4000" dirty="0"/>
              <a:t>HI</a:t>
            </a:r>
            <a:r>
              <a:rPr lang="da-DK" sz="4400" dirty="0"/>
              <a:t>CA</a:t>
            </a:r>
            <a:r>
              <a:rPr lang="da-DK" sz="4800" dirty="0"/>
              <a:t>L</a:t>
            </a:r>
            <a:endParaRPr lang="en-US" sz="4800" dirty="0"/>
          </a:p>
          <a:p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1597532" y="6325351"/>
            <a:ext cx="5698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 smtClean="0">
                <a:latin typeface="CMSS10"/>
              </a:rPr>
              <a:t>Data moved between adjacent memory level in blocks</a:t>
            </a:r>
            <a:endParaRPr lang="en-US" dirty="0"/>
          </a:p>
        </p:txBody>
      </p:sp>
      <p:grpSp>
        <p:nvGrpSpPr>
          <p:cNvPr id="97" name="Group 96"/>
          <p:cNvGrpSpPr/>
          <p:nvPr/>
        </p:nvGrpSpPr>
        <p:grpSpPr>
          <a:xfrm>
            <a:off x="1119981" y="2140537"/>
            <a:ext cx="7278688" cy="3670300"/>
            <a:chOff x="815975" y="1614488"/>
            <a:chExt cx="7278688" cy="3670300"/>
          </a:xfrm>
        </p:grpSpPr>
        <p:sp>
          <p:nvSpPr>
            <p:cNvPr id="98" name="Freeform 7"/>
            <p:cNvSpPr>
              <a:spLocks/>
            </p:cNvSpPr>
            <p:nvPr/>
          </p:nvSpPr>
          <p:spPr bwMode="auto">
            <a:xfrm>
              <a:off x="6781800" y="3733800"/>
              <a:ext cx="1311275" cy="349250"/>
            </a:xfrm>
            <a:custGeom>
              <a:avLst/>
              <a:gdLst>
                <a:gd name="T0" fmla="*/ 3299 w 3304"/>
                <a:gd name="T1" fmla="*/ 479 h 881"/>
                <a:gd name="T2" fmla="*/ 3274 w 3304"/>
                <a:gd name="T3" fmla="*/ 526 h 881"/>
                <a:gd name="T4" fmla="*/ 3232 w 3304"/>
                <a:gd name="T5" fmla="*/ 570 h 881"/>
                <a:gd name="T6" fmla="*/ 3172 w 3304"/>
                <a:gd name="T7" fmla="*/ 613 h 881"/>
                <a:gd name="T8" fmla="*/ 3096 w 3304"/>
                <a:gd name="T9" fmla="*/ 655 h 881"/>
                <a:gd name="T10" fmla="*/ 3003 w 3304"/>
                <a:gd name="T11" fmla="*/ 695 h 881"/>
                <a:gd name="T12" fmla="*/ 2896 w 3304"/>
                <a:gd name="T13" fmla="*/ 731 h 881"/>
                <a:gd name="T14" fmla="*/ 2777 w 3304"/>
                <a:gd name="T15" fmla="*/ 764 h 881"/>
                <a:gd name="T16" fmla="*/ 2642 w 3304"/>
                <a:gd name="T17" fmla="*/ 794 h 881"/>
                <a:gd name="T18" fmla="*/ 2499 w 3304"/>
                <a:gd name="T19" fmla="*/ 820 h 881"/>
                <a:gd name="T20" fmla="*/ 2346 w 3304"/>
                <a:gd name="T21" fmla="*/ 840 h 881"/>
                <a:gd name="T22" fmla="*/ 2185 w 3304"/>
                <a:gd name="T23" fmla="*/ 858 h 881"/>
                <a:gd name="T24" fmla="*/ 2017 w 3304"/>
                <a:gd name="T25" fmla="*/ 870 h 881"/>
                <a:gd name="T26" fmla="*/ 1847 w 3304"/>
                <a:gd name="T27" fmla="*/ 878 h 881"/>
                <a:gd name="T28" fmla="*/ 1674 w 3304"/>
                <a:gd name="T29" fmla="*/ 881 h 881"/>
                <a:gd name="T30" fmla="*/ 1500 w 3304"/>
                <a:gd name="T31" fmla="*/ 879 h 881"/>
                <a:gd name="T32" fmla="*/ 1329 w 3304"/>
                <a:gd name="T33" fmla="*/ 872 h 881"/>
                <a:gd name="T34" fmla="*/ 1161 w 3304"/>
                <a:gd name="T35" fmla="*/ 861 h 881"/>
                <a:gd name="T36" fmla="*/ 999 w 3304"/>
                <a:gd name="T37" fmla="*/ 845 h 881"/>
                <a:gd name="T38" fmla="*/ 843 w 3304"/>
                <a:gd name="T39" fmla="*/ 825 h 881"/>
                <a:gd name="T40" fmla="*/ 696 w 3304"/>
                <a:gd name="T41" fmla="*/ 800 h 881"/>
                <a:gd name="T42" fmla="*/ 561 w 3304"/>
                <a:gd name="T43" fmla="*/ 772 h 881"/>
                <a:gd name="T44" fmla="*/ 437 w 3304"/>
                <a:gd name="T45" fmla="*/ 740 h 881"/>
                <a:gd name="T46" fmla="*/ 326 w 3304"/>
                <a:gd name="T47" fmla="*/ 704 h 881"/>
                <a:gd name="T48" fmla="*/ 231 w 3304"/>
                <a:gd name="T49" fmla="*/ 665 h 881"/>
                <a:gd name="T50" fmla="*/ 149 w 3304"/>
                <a:gd name="T51" fmla="*/ 624 h 881"/>
                <a:gd name="T52" fmla="*/ 86 w 3304"/>
                <a:gd name="T53" fmla="*/ 581 h 881"/>
                <a:gd name="T54" fmla="*/ 40 w 3304"/>
                <a:gd name="T55" fmla="*/ 536 h 881"/>
                <a:gd name="T56" fmla="*/ 11 w 3304"/>
                <a:gd name="T57" fmla="*/ 491 h 881"/>
                <a:gd name="T58" fmla="*/ 0 w 3304"/>
                <a:gd name="T59" fmla="*/ 444 h 881"/>
                <a:gd name="T60" fmla="*/ 7 w 3304"/>
                <a:gd name="T61" fmla="*/ 398 h 881"/>
                <a:gd name="T62" fmla="*/ 33 w 3304"/>
                <a:gd name="T63" fmla="*/ 353 h 881"/>
                <a:gd name="T64" fmla="*/ 77 w 3304"/>
                <a:gd name="T65" fmla="*/ 308 h 881"/>
                <a:gd name="T66" fmla="*/ 138 w 3304"/>
                <a:gd name="T67" fmla="*/ 264 h 881"/>
                <a:gd name="T68" fmla="*/ 215 w 3304"/>
                <a:gd name="T69" fmla="*/ 223 h 881"/>
                <a:gd name="T70" fmla="*/ 309 w 3304"/>
                <a:gd name="T71" fmla="*/ 184 h 881"/>
                <a:gd name="T72" fmla="*/ 417 w 3304"/>
                <a:gd name="T73" fmla="*/ 148 h 881"/>
                <a:gd name="T74" fmla="*/ 539 w 3304"/>
                <a:gd name="T75" fmla="*/ 116 h 881"/>
                <a:gd name="T76" fmla="*/ 673 w 3304"/>
                <a:gd name="T77" fmla="*/ 86 h 881"/>
                <a:gd name="T78" fmla="*/ 818 w 3304"/>
                <a:gd name="T79" fmla="*/ 60 h 881"/>
                <a:gd name="T80" fmla="*/ 972 w 3304"/>
                <a:gd name="T81" fmla="*/ 40 h 881"/>
                <a:gd name="T82" fmla="*/ 1133 w 3304"/>
                <a:gd name="T83" fmla="*/ 23 h 881"/>
                <a:gd name="T84" fmla="*/ 1300 w 3304"/>
                <a:gd name="T85" fmla="*/ 10 h 881"/>
                <a:gd name="T86" fmla="*/ 1472 w 3304"/>
                <a:gd name="T87" fmla="*/ 2 h 881"/>
                <a:gd name="T88" fmla="*/ 1645 w 3304"/>
                <a:gd name="T89" fmla="*/ 0 h 881"/>
                <a:gd name="T90" fmla="*/ 1819 w 3304"/>
                <a:gd name="T91" fmla="*/ 2 h 881"/>
                <a:gd name="T92" fmla="*/ 1990 w 3304"/>
                <a:gd name="T93" fmla="*/ 10 h 881"/>
                <a:gd name="T94" fmla="*/ 2158 w 3304"/>
                <a:gd name="T95" fmla="*/ 22 h 881"/>
                <a:gd name="T96" fmla="*/ 2319 w 3304"/>
                <a:gd name="T97" fmla="*/ 37 h 881"/>
                <a:gd name="T98" fmla="*/ 2474 w 3304"/>
                <a:gd name="T99" fmla="*/ 59 h 881"/>
                <a:gd name="T100" fmla="*/ 2619 w 3304"/>
                <a:gd name="T101" fmla="*/ 84 h 881"/>
                <a:gd name="T102" fmla="*/ 2755 w 3304"/>
                <a:gd name="T103" fmla="*/ 113 h 881"/>
                <a:gd name="T104" fmla="*/ 2877 w 3304"/>
                <a:gd name="T105" fmla="*/ 145 h 881"/>
                <a:gd name="T106" fmla="*/ 2987 w 3304"/>
                <a:gd name="T107" fmla="*/ 182 h 881"/>
                <a:gd name="T108" fmla="*/ 3082 w 3304"/>
                <a:gd name="T109" fmla="*/ 220 h 881"/>
                <a:gd name="T110" fmla="*/ 3161 w 3304"/>
                <a:gd name="T111" fmla="*/ 261 h 881"/>
                <a:gd name="T112" fmla="*/ 3223 w 3304"/>
                <a:gd name="T113" fmla="*/ 304 h 881"/>
                <a:gd name="T114" fmla="*/ 3268 w 3304"/>
                <a:gd name="T115" fmla="*/ 349 h 881"/>
                <a:gd name="T116" fmla="*/ 3295 w 3304"/>
                <a:gd name="T117" fmla="*/ 394 h 881"/>
                <a:gd name="T118" fmla="*/ 3304 w 3304"/>
                <a:gd name="T119" fmla="*/ 441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04" h="881">
                  <a:moveTo>
                    <a:pt x="3304" y="441"/>
                  </a:moveTo>
                  <a:lnTo>
                    <a:pt x="3304" y="448"/>
                  </a:lnTo>
                  <a:lnTo>
                    <a:pt x="3304" y="456"/>
                  </a:lnTo>
                  <a:lnTo>
                    <a:pt x="3303" y="464"/>
                  </a:lnTo>
                  <a:lnTo>
                    <a:pt x="3300" y="472"/>
                  </a:lnTo>
                  <a:lnTo>
                    <a:pt x="3299" y="479"/>
                  </a:lnTo>
                  <a:lnTo>
                    <a:pt x="3295" y="487"/>
                  </a:lnTo>
                  <a:lnTo>
                    <a:pt x="3292" y="495"/>
                  </a:lnTo>
                  <a:lnTo>
                    <a:pt x="3288" y="502"/>
                  </a:lnTo>
                  <a:lnTo>
                    <a:pt x="3284" y="510"/>
                  </a:lnTo>
                  <a:lnTo>
                    <a:pt x="3279" y="518"/>
                  </a:lnTo>
                  <a:lnTo>
                    <a:pt x="3274" y="526"/>
                  </a:lnTo>
                  <a:lnTo>
                    <a:pt x="3268" y="532"/>
                  </a:lnTo>
                  <a:lnTo>
                    <a:pt x="3261" y="540"/>
                  </a:lnTo>
                  <a:lnTo>
                    <a:pt x="3255" y="548"/>
                  </a:lnTo>
                  <a:lnTo>
                    <a:pt x="3248" y="555"/>
                  </a:lnTo>
                  <a:lnTo>
                    <a:pt x="3239" y="563"/>
                  </a:lnTo>
                  <a:lnTo>
                    <a:pt x="3232" y="570"/>
                  </a:lnTo>
                  <a:lnTo>
                    <a:pt x="3223" y="577"/>
                  </a:lnTo>
                  <a:lnTo>
                    <a:pt x="3214" y="585"/>
                  </a:lnTo>
                  <a:lnTo>
                    <a:pt x="3205" y="591"/>
                  </a:lnTo>
                  <a:lnTo>
                    <a:pt x="3194" y="599"/>
                  </a:lnTo>
                  <a:lnTo>
                    <a:pt x="3184" y="606"/>
                  </a:lnTo>
                  <a:lnTo>
                    <a:pt x="3172" y="613"/>
                  </a:lnTo>
                  <a:lnTo>
                    <a:pt x="3161" y="620"/>
                  </a:lnTo>
                  <a:lnTo>
                    <a:pt x="3149" y="628"/>
                  </a:lnTo>
                  <a:lnTo>
                    <a:pt x="3136" y="634"/>
                  </a:lnTo>
                  <a:lnTo>
                    <a:pt x="3123" y="642"/>
                  </a:lnTo>
                  <a:lnTo>
                    <a:pt x="3110" y="648"/>
                  </a:lnTo>
                  <a:lnTo>
                    <a:pt x="3096" y="655"/>
                  </a:lnTo>
                  <a:lnTo>
                    <a:pt x="3082" y="661"/>
                  </a:lnTo>
                  <a:lnTo>
                    <a:pt x="3067" y="669"/>
                  </a:lnTo>
                  <a:lnTo>
                    <a:pt x="3052" y="675"/>
                  </a:lnTo>
                  <a:lnTo>
                    <a:pt x="3037" y="682"/>
                  </a:lnTo>
                  <a:lnTo>
                    <a:pt x="3020" y="688"/>
                  </a:lnTo>
                  <a:lnTo>
                    <a:pt x="3003" y="695"/>
                  </a:lnTo>
                  <a:lnTo>
                    <a:pt x="2987" y="700"/>
                  </a:lnTo>
                  <a:lnTo>
                    <a:pt x="2970" y="706"/>
                  </a:lnTo>
                  <a:lnTo>
                    <a:pt x="2952" y="713"/>
                  </a:lnTo>
                  <a:lnTo>
                    <a:pt x="2934" y="719"/>
                  </a:lnTo>
                  <a:lnTo>
                    <a:pt x="2916" y="724"/>
                  </a:lnTo>
                  <a:lnTo>
                    <a:pt x="2896" y="731"/>
                  </a:lnTo>
                  <a:lnTo>
                    <a:pt x="2877" y="736"/>
                  </a:lnTo>
                  <a:lnTo>
                    <a:pt x="2858" y="742"/>
                  </a:lnTo>
                  <a:lnTo>
                    <a:pt x="2838" y="747"/>
                  </a:lnTo>
                  <a:lnTo>
                    <a:pt x="2818" y="753"/>
                  </a:lnTo>
                  <a:lnTo>
                    <a:pt x="2797" y="758"/>
                  </a:lnTo>
                  <a:lnTo>
                    <a:pt x="2777" y="764"/>
                  </a:lnTo>
                  <a:lnTo>
                    <a:pt x="2755" y="769"/>
                  </a:lnTo>
                  <a:lnTo>
                    <a:pt x="2733" y="774"/>
                  </a:lnTo>
                  <a:lnTo>
                    <a:pt x="2711" y="778"/>
                  </a:lnTo>
                  <a:lnTo>
                    <a:pt x="2689" y="784"/>
                  </a:lnTo>
                  <a:lnTo>
                    <a:pt x="2666" y="789"/>
                  </a:lnTo>
                  <a:lnTo>
                    <a:pt x="2642" y="794"/>
                  </a:lnTo>
                  <a:lnTo>
                    <a:pt x="2619" y="798"/>
                  </a:lnTo>
                  <a:lnTo>
                    <a:pt x="2596" y="803"/>
                  </a:lnTo>
                  <a:lnTo>
                    <a:pt x="2573" y="807"/>
                  </a:lnTo>
                  <a:lnTo>
                    <a:pt x="2548" y="811"/>
                  </a:lnTo>
                  <a:lnTo>
                    <a:pt x="2524" y="814"/>
                  </a:lnTo>
                  <a:lnTo>
                    <a:pt x="2499" y="820"/>
                  </a:lnTo>
                  <a:lnTo>
                    <a:pt x="2474" y="823"/>
                  </a:lnTo>
                  <a:lnTo>
                    <a:pt x="2449" y="826"/>
                  </a:lnTo>
                  <a:lnTo>
                    <a:pt x="2423" y="830"/>
                  </a:lnTo>
                  <a:lnTo>
                    <a:pt x="2398" y="834"/>
                  </a:lnTo>
                  <a:lnTo>
                    <a:pt x="2372" y="838"/>
                  </a:lnTo>
                  <a:lnTo>
                    <a:pt x="2346" y="840"/>
                  </a:lnTo>
                  <a:lnTo>
                    <a:pt x="2319" y="844"/>
                  </a:lnTo>
                  <a:lnTo>
                    <a:pt x="2293" y="847"/>
                  </a:lnTo>
                  <a:lnTo>
                    <a:pt x="2266" y="849"/>
                  </a:lnTo>
                  <a:lnTo>
                    <a:pt x="2239" y="853"/>
                  </a:lnTo>
                  <a:lnTo>
                    <a:pt x="2212" y="856"/>
                  </a:lnTo>
                  <a:lnTo>
                    <a:pt x="2185" y="858"/>
                  </a:lnTo>
                  <a:lnTo>
                    <a:pt x="2158" y="860"/>
                  </a:lnTo>
                  <a:lnTo>
                    <a:pt x="2129" y="862"/>
                  </a:lnTo>
                  <a:lnTo>
                    <a:pt x="2102" y="865"/>
                  </a:lnTo>
                  <a:lnTo>
                    <a:pt x="2074" y="867"/>
                  </a:lnTo>
                  <a:lnTo>
                    <a:pt x="2046" y="869"/>
                  </a:lnTo>
                  <a:lnTo>
                    <a:pt x="2017" y="870"/>
                  </a:lnTo>
                  <a:lnTo>
                    <a:pt x="1990" y="872"/>
                  </a:lnTo>
                  <a:lnTo>
                    <a:pt x="1962" y="874"/>
                  </a:lnTo>
                  <a:lnTo>
                    <a:pt x="1933" y="875"/>
                  </a:lnTo>
                  <a:lnTo>
                    <a:pt x="1904" y="876"/>
                  </a:lnTo>
                  <a:lnTo>
                    <a:pt x="1875" y="878"/>
                  </a:lnTo>
                  <a:lnTo>
                    <a:pt x="1847" y="878"/>
                  </a:lnTo>
                  <a:lnTo>
                    <a:pt x="1819" y="879"/>
                  </a:lnTo>
                  <a:lnTo>
                    <a:pt x="1789" y="880"/>
                  </a:lnTo>
                  <a:lnTo>
                    <a:pt x="1761" y="880"/>
                  </a:lnTo>
                  <a:lnTo>
                    <a:pt x="1732" y="880"/>
                  </a:lnTo>
                  <a:lnTo>
                    <a:pt x="1703" y="881"/>
                  </a:lnTo>
                  <a:lnTo>
                    <a:pt x="1674" y="881"/>
                  </a:lnTo>
                  <a:lnTo>
                    <a:pt x="1645" y="881"/>
                  </a:lnTo>
                  <a:lnTo>
                    <a:pt x="1616" y="881"/>
                  </a:lnTo>
                  <a:lnTo>
                    <a:pt x="1587" y="881"/>
                  </a:lnTo>
                  <a:lnTo>
                    <a:pt x="1558" y="880"/>
                  </a:lnTo>
                  <a:lnTo>
                    <a:pt x="1530" y="880"/>
                  </a:lnTo>
                  <a:lnTo>
                    <a:pt x="1500" y="879"/>
                  </a:lnTo>
                  <a:lnTo>
                    <a:pt x="1472" y="879"/>
                  </a:lnTo>
                  <a:lnTo>
                    <a:pt x="1444" y="878"/>
                  </a:lnTo>
                  <a:lnTo>
                    <a:pt x="1414" y="876"/>
                  </a:lnTo>
                  <a:lnTo>
                    <a:pt x="1386" y="875"/>
                  </a:lnTo>
                  <a:lnTo>
                    <a:pt x="1357" y="874"/>
                  </a:lnTo>
                  <a:lnTo>
                    <a:pt x="1329" y="872"/>
                  </a:lnTo>
                  <a:lnTo>
                    <a:pt x="1300" y="871"/>
                  </a:lnTo>
                  <a:lnTo>
                    <a:pt x="1272" y="870"/>
                  </a:lnTo>
                  <a:lnTo>
                    <a:pt x="1245" y="867"/>
                  </a:lnTo>
                  <a:lnTo>
                    <a:pt x="1217" y="866"/>
                  </a:lnTo>
                  <a:lnTo>
                    <a:pt x="1188" y="863"/>
                  </a:lnTo>
                  <a:lnTo>
                    <a:pt x="1161" y="861"/>
                  </a:lnTo>
                  <a:lnTo>
                    <a:pt x="1133" y="860"/>
                  </a:lnTo>
                  <a:lnTo>
                    <a:pt x="1106" y="857"/>
                  </a:lnTo>
                  <a:lnTo>
                    <a:pt x="1079" y="854"/>
                  </a:lnTo>
                  <a:lnTo>
                    <a:pt x="1052" y="851"/>
                  </a:lnTo>
                  <a:lnTo>
                    <a:pt x="1025" y="848"/>
                  </a:lnTo>
                  <a:lnTo>
                    <a:pt x="999" y="845"/>
                  </a:lnTo>
                  <a:lnTo>
                    <a:pt x="972" y="843"/>
                  </a:lnTo>
                  <a:lnTo>
                    <a:pt x="946" y="839"/>
                  </a:lnTo>
                  <a:lnTo>
                    <a:pt x="920" y="835"/>
                  </a:lnTo>
                  <a:lnTo>
                    <a:pt x="894" y="832"/>
                  </a:lnTo>
                  <a:lnTo>
                    <a:pt x="869" y="829"/>
                  </a:lnTo>
                  <a:lnTo>
                    <a:pt x="843" y="825"/>
                  </a:lnTo>
                  <a:lnTo>
                    <a:pt x="818" y="821"/>
                  </a:lnTo>
                  <a:lnTo>
                    <a:pt x="793" y="817"/>
                  </a:lnTo>
                  <a:lnTo>
                    <a:pt x="768" y="813"/>
                  </a:lnTo>
                  <a:lnTo>
                    <a:pt x="745" y="809"/>
                  </a:lnTo>
                  <a:lnTo>
                    <a:pt x="720" y="804"/>
                  </a:lnTo>
                  <a:lnTo>
                    <a:pt x="696" y="800"/>
                  </a:lnTo>
                  <a:lnTo>
                    <a:pt x="673" y="795"/>
                  </a:lnTo>
                  <a:lnTo>
                    <a:pt x="649" y="791"/>
                  </a:lnTo>
                  <a:lnTo>
                    <a:pt x="628" y="786"/>
                  </a:lnTo>
                  <a:lnTo>
                    <a:pt x="604" y="781"/>
                  </a:lnTo>
                  <a:lnTo>
                    <a:pt x="582" y="777"/>
                  </a:lnTo>
                  <a:lnTo>
                    <a:pt x="561" y="772"/>
                  </a:lnTo>
                  <a:lnTo>
                    <a:pt x="539" y="767"/>
                  </a:lnTo>
                  <a:lnTo>
                    <a:pt x="518" y="762"/>
                  </a:lnTo>
                  <a:lnTo>
                    <a:pt x="497" y="755"/>
                  </a:lnTo>
                  <a:lnTo>
                    <a:pt x="477" y="750"/>
                  </a:lnTo>
                  <a:lnTo>
                    <a:pt x="456" y="745"/>
                  </a:lnTo>
                  <a:lnTo>
                    <a:pt x="437" y="740"/>
                  </a:lnTo>
                  <a:lnTo>
                    <a:pt x="417" y="733"/>
                  </a:lnTo>
                  <a:lnTo>
                    <a:pt x="398" y="728"/>
                  </a:lnTo>
                  <a:lnTo>
                    <a:pt x="380" y="722"/>
                  </a:lnTo>
                  <a:lnTo>
                    <a:pt x="361" y="715"/>
                  </a:lnTo>
                  <a:lnTo>
                    <a:pt x="344" y="710"/>
                  </a:lnTo>
                  <a:lnTo>
                    <a:pt x="326" y="704"/>
                  </a:lnTo>
                  <a:lnTo>
                    <a:pt x="309" y="697"/>
                  </a:lnTo>
                  <a:lnTo>
                    <a:pt x="292" y="691"/>
                  </a:lnTo>
                  <a:lnTo>
                    <a:pt x="276" y="684"/>
                  </a:lnTo>
                  <a:lnTo>
                    <a:pt x="260" y="678"/>
                  </a:lnTo>
                  <a:lnTo>
                    <a:pt x="245" y="671"/>
                  </a:lnTo>
                  <a:lnTo>
                    <a:pt x="231" y="665"/>
                  </a:lnTo>
                  <a:lnTo>
                    <a:pt x="215" y="658"/>
                  </a:lnTo>
                  <a:lnTo>
                    <a:pt x="202" y="652"/>
                  </a:lnTo>
                  <a:lnTo>
                    <a:pt x="188" y="644"/>
                  </a:lnTo>
                  <a:lnTo>
                    <a:pt x="175" y="638"/>
                  </a:lnTo>
                  <a:lnTo>
                    <a:pt x="162" y="631"/>
                  </a:lnTo>
                  <a:lnTo>
                    <a:pt x="149" y="624"/>
                  </a:lnTo>
                  <a:lnTo>
                    <a:pt x="138" y="617"/>
                  </a:lnTo>
                  <a:lnTo>
                    <a:pt x="126" y="609"/>
                  </a:lnTo>
                  <a:lnTo>
                    <a:pt x="116" y="603"/>
                  </a:lnTo>
                  <a:lnTo>
                    <a:pt x="105" y="595"/>
                  </a:lnTo>
                  <a:lnTo>
                    <a:pt x="95" y="588"/>
                  </a:lnTo>
                  <a:lnTo>
                    <a:pt x="86" y="581"/>
                  </a:lnTo>
                  <a:lnTo>
                    <a:pt x="77" y="573"/>
                  </a:lnTo>
                  <a:lnTo>
                    <a:pt x="68" y="566"/>
                  </a:lnTo>
                  <a:lnTo>
                    <a:pt x="60" y="559"/>
                  </a:lnTo>
                  <a:lnTo>
                    <a:pt x="53" y="551"/>
                  </a:lnTo>
                  <a:lnTo>
                    <a:pt x="46" y="544"/>
                  </a:lnTo>
                  <a:lnTo>
                    <a:pt x="40" y="536"/>
                  </a:lnTo>
                  <a:lnTo>
                    <a:pt x="33" y="528"/>
                  </a:lnTo>
                  <a:lnTo>
                    <a:pt x="28" y="522"/>
                  </a:lnTo>
                  <a:lnTo>
                    <a:pt x="23" y="514"/>
                  </a:lnTo>
                  <a:lnTo>
                    <a:pt x="19" y="506"/>
                  </a:lnTo>
                  <a:lnTo>
                    <a:pt x="14" y="499"/>
                  </a:lnTo>
                  <a:lnTo>
                    <a:pt x="11" y="491"/>
                  </a:lnTo>
                  <a:lnTo>
                    <a:pt x="7" y="483"/>
                  </a:lnTo>
                  <a:lnTo>
                    <a:pt x="5" y="475"/>
                  </a:lnTo>
                  <a:lnTo>
                    <a:pt x="4" y="468"/>
                  </a:lnTo>
                  <a:lnTo>
                    <a:pt x="2" y="460"/>
                  </a:lnTo>
                  <a:lnTo>
                    <a:pt x="1" y="452"/>
                  </a:lnTo>
                  <a:lnTo>
                    <a:pt x="0" y="444"/>
                  </a:lnTo>
                  <a:lnTo>
                    <a:pt x="0" y="437"/>
                  </a:lnTo>
                  <a:lnTo>
                    <a:pt x="1" y="429"/>
                  </a:lnTo>
                  <a:lnTo>
                    <a:pt x="2" y="421"/>
                  </a:lnTo>
                  <a:lnTo>
                    <a:pt x="4" y="414"/>
                  </a:lnTo>
                  <a:lnTo>
                    <a:pt x="5" y="406"/>
                  </a:lnTo>
                  <a:lnTo>
                    <a:pt x="7" y="398"/>
                  </a:lnTo>
                  <a:lnTo>
                    <a:pt x="11" y="390"/>
                  </a:lnTo>
                  <a:lnTo>
                    <a:pt x="14" y="383"/>
                  </a:lnTo>
                  <a:lnTo>
                    <a:pt x="19" y="375"/>
                  </a:lnTo>
                  <a:lnTo>
                    <a:pt x="23" y="368"/>
                  </a:lnTo>
                  <a:lnTo>
                    <a:pt x="28" y="361"/>
                  </a:lnTo>
                  <a:lnTo>
                    <a:pt x="33" y="353"/>
                  </a:lnTo>
                  <a:lnTo>
                    <a:pt x="40" y="345"/>
                  </a:lnTo>
                  <a:lnTo>
                    <a:pt x="46" y="337"/>
                  </a:lnTo>
                  <a:lnTo>
                    <a:pt x="53" y="330"/>
                  </a:lnTo>
                  <a:lnTo>
                    <a:pt x="60" y="323"/>
                  </a:lnTo>
                  <a:lnTo>
                    <a:pt x="68" y="316"/>
                  </a:lnTo>
                  <a:lnTo>
                    <a:pt x="77" y="308"/>
                  </a:lnTo>
                  <a:lnTo>
                    <a:pt x="86" y="300"/>
                  </a:lnTo>
                  <a:lnTo>
                    <a:pt x="95" y="294"/>
                  </a:lnTo>
                  <a:lnTo>
                    <a:pt x="105" y="286"/>
                  </a:lnTo>
                  <a:lnTo>
                    <a:pt x="116" y="279"/>
                  </a:lnTo>
                  <a:lnTo>
                    <a:pt x="126" y="272"/>
                  </a:lnTo>
                  <a:lnTo>
                    <a:pt x="138" y="264"/>
                  </a:lnTo>
                  <a:lnTo>
                    <a:pt x="149" y="258"/>
                  </a:lnTo>
                  <a:lnTo>
                    <a:pt x="162" y="251"/>
                  </a:lnTo>
                  <a:lnTo>
                    <a:pt x="175" y="243"/>
                  </a:lnTo>
                  <a:lnTo>
                    <a:pt x="188" y="237"/>
                  </a:lnTo>
                  <a:lnTo>
                    <a:pt x="202" y="230"/>
                  </a:lnTo>
                  <a:lnTo>
                    <a:pt x="215" y="223"/>
                  </a:lnTo>
                  <a:lnTo>
                    <a:pt x="231" y="216"/>
                  </a:lnTo>
                  <a:lnTo>
                    <a:pt x="245" y="210"/>
                  </a:lnTo>
                  <a:lnTo>
                    <a:pt x="260" y="203"/>
                  </a:lnTo>
                  <a:lnTo>
                    <a:pt x="276" y="197"/>
                  </a:lnTo>
                  <a:lnTo>
                    <a:pt x="292" y="191"/>
                  </a:lnTo>
                  <a:lnTo>
                    <a:pt x="309" y="184"/>
                  </a:lnTo>
                  <a:lnTo>
                    <a:pt x="326" y="178"/>
                  </a:lnTo>
                  <a:lnTo>
                    <a:pt x="344" y="172"/>
                  </a:lnTo>
                  <a:lnTo>
                    <a:pt x="361" y="166"/>
                  </a:lnTo>
                  <a:lnTo>
                    <a:pt x="380" y="160"/>
                  </a:lnTo>
                  <a:lnTo>
                    <a:pt x="398" y="154"/>
                  </a:lnTo>
                  <a:lnTo>
                    <a:pt x="417" y="148"/>
                  </a:lnTo>
                  <a:lnTo>
                    <a:pt x="437" y="143"/>
                  </a:lnTo>
                  <a:lnTo>
                    <a:pt x="456" y="136"/>
                  </a:lnTo>
                  <a:lnTo>
                    <a:pt x="477" y="131"/>
                  </a:lnTo>
                  <a:lnTo>
                    <a:pt x="497" y="126"/>
                  </a:lnTo>
                  <a:lnTo>
                    <a:pt x="518" y="121"/>
                  </a:lnTo>
                  <a:lnTo>
                    <a:pt x="539" y="116"/>
                  </a:lnTo>
                  <a:lnTo>
                    <a:pt x="561" y="111"/>
                  </a:lnTo>
                  <a:lnTo>
                    <a:pt x="582" y="105"/>
                  </a:lnTo>
                  <a:lnTo>
                    <a:pt x="604" y="100"/>
                  </a:lnTo>
                  <a:lnTo>
                    <a:pt x="628" y="95"/>
                  </a:lnTo>
                  <a:lnTo>
                    <a:pt x="649" y="90"/>
                  </a:lnTo>
                  <a:lnTo>
                    <a:pt x="673" y="86"/>
                  </a:lnTo>
                  <a:lnTo>
                    <a:pt x="696" y="81"/>
                  </a:lnTo>
                  <a:lnTo>
                    <a:pt x="720" y="77"/>
                  </a:lnTo>
                  <a:lnTo>
                    <a:pt x="745" y="73"/>
                  </a:lnTo>
                  <a:lnTo>
                    <a:pt x="768" y="68"/>
                  </a:lnTo>
                  <a:lnTo>
                    <a:pt x="793" y="64"/>
                  </a:lnTo>
                  <a:lnTo>
                    <a:pt x="818" y="60"/>
                  </a:lnTo>
                  <a:lnTo>
                    <a:pt x="843" y="56"/>
                  </a:lnTo>
                  <a:lnTo>
                    <a:pt x="869" y="53"/>
                  </a:lnTo>
                  <a:lnTo>
                    <a:pt x="894" y="50"/>
                  </a:lnTo>
                  <a:lnTo>
                    <a:pt x="920" y="46"/>
                  </a:lnTo>
                  <a:lnTo>
                    <a:pt x="946" y="42"/>
                  </a:lnTo>
                  <a:lnTo>
                    <a:pt x="972" y="40"/>
                  </a:lnTo>
                  <a:lnTo>
                    <a:pt x="999" y="36"/>
                  </a:lnTo>
                  <a:lnTo>
                    <a:pt x="1025" y="33"/>
                  </a:lnTo>
                  <a:lnTo>
                    <a:pt x="1052" y="31"/>
                  </a:lnTo>
                  <a:lnTo>
                    <a:pt x="1079" y="28"/>
                  </a:lnTo>
                  <a:lnTo>
                    <a:pt x="1106" y="26"/>
                  </a:lnTo>
                  <a:lnTo>
                    <a:pt x="1133" y="23"/>
                  </a:lnTo>
                  <a:lnTo>
                    <a:pt x="1161" y="20"/>
                  </a:lnTo>
                  <a:lnTo>
                    <a:pt x="1188" y="18"/>
                  </a:lnTo>
                  <a:lnTo>
                    <a:pt x="1217" y="15"/>
                  </a:lnTo>
                  <a:lnTo>
                    <a:pt x="1245" y="14"/>
                  </a:lnTo>
                  <a:lnTo>
                    <a:pt x="1272" y="13"/>
                  </a:lnTo>
                  <a:lnTo>
                    <a:pt x="1300" y="10"/>
                  </a:lnTo>
                  <a:lnTo>
                    <a:pt x="1329" y="9"/>
                  </a:lnTo>
                  <a:lnTo>
                    <a:pt x="1357" y="7"/>
                  </a:lnTo>
                  <a:lnTo>
                    <a:pt x="1386" y="6"/>
                  </a:lnTo>
                  <a:lnTo>
                    <a:pt x="1414" y="5"/>
                  </a:lnTo>
                  <a:lnTo>
                    <a:pt x="1444" y="4"/>
                  </a:lnTo>
                  <a:lnTo>
                    <a:pt x="1472" y="2"/>
                  </a:lnTo>
                  <a:lnTo>
                    <a:pt x="1500" y="2"/>
                  </a:lnTo>
                  <a:lnTo>
                    <a:pt x="1530" y="1"/>
                  </a:lnTo>
                  <a:lnTo>
                    <a:pt x="1558" y="1"/>
                  </a:lnTo>
                  <a:lnTo>
                    <a:pt x="1587" y="1"/>
                  </a:lnTo>
                  <a:lnTo>
                    <a:pt x="1616" y="0"/>
                  </a:lnTo>
                  <a:lnTo>
                    <a:pt x="1645" y="0"/>
                  </a:lnTo>
                  <a:lnTo>
                    <a:pt x="1674" y="0"/>
                  </a:lnTo>
                  <a:lnTo>
                    <a:pt x="1703" y="1"/>
                  </a:lnTo>
                  <a:lnTo>
                    <a:pt x="1732" y="1"/>
                  </a:lnTo>
                  <a:lnTo>
                    <a:pt x="1761" y="1"/>
                  </a:lnTo>
                  <a:lnTo>
                    <a:pt x="1789" y="2"/>
                  </a:lnTo>
                  <a:lnTo>
                    <a:pt x="1819" y="2"/>
                  </a:lnTo>
                  <a:lnTo>
                    <a:pt x="1847" y="4"/>
                  </a:lnTo>
                  <a:lnTo>
                    <a:pt x="1875" y="5"/>
                  </a:lnTo>
                  <a:lnTo>
                    <a:pt x="1904" y="5"/>
                  </a:lnTo>
                  <a:lnTo>
                    <a:pt x="1933" y="6"/>
                  </a:lnTo>
                  <a:lnTo>
                    <a:pt x="1962" y="7"/>
                  </a:lnTo>
                  <a:lnTo>
                    <a:pt x="1990" y="10"/>
                  </a:lnTo>
                  <a:lnTo>
                    <a:pt x="2017" y="11"/>
                  </a:lnTo>
                  <a:lnTo>
                    <a:pt x="2046" y="13"/>
                  </a:lnTo>
                  <a:lnTo>
                    <a:pt x="2074" y="15"/>
                  </a:lnTo>
                  <a:lnTo>
                    <a:pt x="2102" y="17"/>
                  </a:lnTo>
                  <a:lnTo>
                    <a:pt x="2129" y="19"/>
                  </a:lnTo>
                  <a:lnTo>
                    <a:pt x="2158" y="22"/>
                  </a:lnTo>
                  <a:lnTo>
                    <a:pt x="2185" y="24"/>
                  </a:lnTo>
                  <a:lnTo>
                    <a:pt x="2212" y="27"/>
                  </a:lnTo>
                  <a:lnTo>
                    <a:pt x="2239" y="29"/>
                  </a:lnTo>
                  <a:lnTo>
                    <a:pt x="2266" y="32"/>
                  </a:lnTo>
                  <a:lnTo>
                    <a:pt x="2293" y="35"/>
                  </a:lnTo>
                  <a:lnTo>
                    <a:pt x="2319" y="37"/>
                  </a:lnTo>
                  <a:lnTo>
                    <a:pt x="2346" y="41"/>
                  </a:lnTo>
                  <a:lnTo>
                    <a:pt x="2372" y="44"/>
                  </a:lnTo>
                  <a:lnTo>
                    <a:pt x="2398" y="47"/>
                  </a:lnTo>
                  <a:lnTo>
                    <a:pt x="2423" y="51"/>
                  </a:lnTo>
                  <a:lnTo>
                    <a:pt x="2449" y="55"/>
                  </a:lnTo>
                  <a:lnTo>
                    <a:pt x="2474" y="59"/>
                  </a:lnTo>
                  <a:lnTo>
                    <a:pt x="2499" y="63"/>
                  </a:lnTo>
                  <a:lnTo>
                    <a:pt x="2524" y="67"/>
                  </a:lnTo>
                  <a:lnTo>
                    <a:pt x="2548" y="71"/>
                  </a:lnTo>
                  <a:lnTo>
                    <a:pt x="2573" y="75"/>
                  </a:lnTo>
                  <a:lnTo>
                    <a:pt x="2596" y="80"/>
                  </a:lnTo>
                  <a:lnTo>
                    <a:pt x="2619" y="84"/>
                  </a:lnTo>
                  <a:lnTo>
                    <a:pt x="2642" y="89"/>
                  </a:lnTo>
                  <a:lnTo>
                    <a:pt x="2666" y="93"/>
                  </a:lnTo>
                  <a:lnTo>
                    <a:pt x="2689" y="98"/>
                  </a:lnTo>
                  <a:lnTo>
                    <a:pt x="2711" y="103"/>
                  </a:lnTo>
                  <a:lnTo>
                    <a:pt x="2733" y="108"/>
                  </a:lnTo>
                  <a:lnTo>
                    <a:pt x="2755" y="113"/>
                  </a:lnTo>
                  <a:lnTo>
                    <a:pt x="2777" y="118"/>
                  </a:lnTo>
                  <a:lnTo>
                    <a:pt x="2797" y="123"/>
                  </a:lnTo>
                  <a:lnTo>
                    <a:pt x="2818" y="129"/>
                  </a:lnTo>
                  <a:lnTo>
                    <a:pt x="2838" y="134"/>
                  </a:lnTo>
                  <a:lnTo>
                    <a:pt x="2858" y="140"/>
                  </a:lnTo>
                  <a:lnTo>
                    <a:pt x="2877" y="145"/>
                  </a:lnTo>
                  <a:lnTo>
                    <a:pt x="2896" y="151"/>
                  </a:lnTo>
                  <a:lnTo>
                    <a:pt x="2916" y="157"/>
                  </a:lnTo>
                  <a:lnTo>
                    <a:pt x="2934" y="163"/>
                  </a:lnTo>
                  <a:lnTo>
                    <a:pt x="2952" y="169"/>
                  </a:lnTo>
                  <a:lnTo>
                    <a:pt x="2970" y="175"/>
                  </a:lnTo>
                  <a:lnTo>
                    <a:pt x="2987" y="182"/>
                  </a:lnTo>
                  <a:lnTo>
                    <a:pt x="3003" y="188"/>
                  </a:lnTo>
                  <a:lnTo>
                    <a:pt x="3020" y="194"/>
                  </a:lnTo>
                  <a:lnTo>
                    <a:pt x="3037" y="201"/>
                  </a:lnTo>
                  <a:lnTo>
                    <a:pt x="3052" y="207"/>
                  </a:lnTo>
                  <a:lnTo>
                    <a:pt x="3067" y="214"/>
                  </a:lnTo>
                  <a:lnTo>
                    <a:pt x="3082" y="220"/>
                  </a:lnTo>
                  <a:lnTo>
                    <a:pt x="3096" y="227"/>
                  </a:lnTo>
                  <a:lnTo>
                    <a:pt x="3110" y="233"/>
                  </a:lnTo>
                  <a:lnTo>
                    <a:pt x="3123" y="241"/>
                  </a:lnTo>
                  <a:lnTo>
                    <a:pt x="3136" y="247"/>
                  </a:lnTo>
                  <a:lnTo>
                    <a:pt x="3149" y="254"/>
                  </a:lnTo>
                  <a:lnTo>
                    <a:pt x="3161" y="261"/>
                  </a:lnTo>
                  <a:lnTo>
                    <a:pt x="3172" y="268"/>
                  </a:lnTo>
                  <a:lnTo>
                    <a:pt x="3184" y="276"/>
                  </a:lnTo>
                  <a:lnTo>
                    <a:pt x="3194" y="282"/>
                  </a:lnTo>
                  <a:lnTo>
                    <a:pt x="3205" y="290"/>
                  </a:lnTo>
                  <a:lnTo>
                    <a:pt x="3214" y="298"/>
                  </a:lnTo>
                  <a:lnTo>
                    <a:pt x="3223" y="304"/>
                  </a:lnTo>
                  <a:lnTo>
                    <a:pt x="3232" y="312"/>
                  </a:lnTo>
                  <a:lnTo>
                    <a:pt x="3239" y="319"/>
                  </a:lnTo>
                  <a:lnTo>
                    <a:pt x="3248" y="326"/>
                  </a:lnTo>
                  <a:lnTo>
                    <a:pt x="3255" y="334"/>
                  </a:lnTo>
                  <a:lnTo>
                    <a:pt x="3261" y="341"/>
                  </a:lnTo>
                  <a:lnTo>
                    <a:pt x="3268" y="349"/>
                  </a:lnTo>
                  <a:lnTo>
                    <a:pt x="3274" y="357"/>
                  </a:lnTo>
                  <a:lnTo>
                    <a:pt x="3279" y="365"/>
                  </a:lnTo>
                  <a:lnTo>
                    <a:pt x="3284" y="372"/>
                  </a:lnTo>
                  <a:lnTo>
                    <a:pt x="3288" y="379"/>
                  </a:lnTo>
                  <a:lnTo>
                    <a:pt x="3292" y="386"/>
                  </a:lnTo>
                  <a:lnTo>
                    <a:pt x="3295" y="394"/>
                  </a:lnTo>
                  <a:lnTo>
                    <a:pt x="3299" y="402"/>
                  </a:lnTo>
                  <a:lnTo>
                    <a:pt x="3300" y="410"/>
                  </a:lnTo>
                  <a:lnTo>
                    <a:pt x="3303" y="417"/>
                  </a:lnTo>
                  <a:lnTo>
                    <a:pt x="3304" y="425"/>
                  </a:lnTo>
                  <a:lnTo>
                    <a:pt x="3304" y="433"/>
                  </a:lnTo>
                  <a:lnTo>
                    <a:pt x="3304" y="441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8"/>
            <p:cNvSpPr>
              <a:spLocks noChangeShapeType="1"/>
            </p:cNvSpPr>
            <p:nvPr/>
          </p:nvSpPr>
          <p:spPr bwMode="auto">
            <a:xfrm>
              <a:off x="4094163" y="3449638"/>
              <a:ext cx="2819400" cy="1587"/>
            </a:xfrm>
            <a:prstGeom prst="line">
              <a:avLst/>
            </a:prstGeom>
            <a:noFill/>
            <a:ln w="104775">
              <a:solidFill>
                <a:srgbClr val="8682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Rectangle 9"/>
            <p:cNvSpPr>
              <a:spLocks noChangeArrowheads="1"/>
            </p:cNvSpPr>
            <p:nvPr/>
          </p:nvSpPr>
          <p:spPr bwMode="auto">
            <a:xfrm>
              <a:off x="6781800" y="2859088"/>
              <a:ext cx="1311275" cy="1049337"/>
            </a:xfrm>
            <a:prstGeom prst="rect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0"/>
            <p:cNvSpPr>
              <a:spLocks/>
            </p:cNvSpPr>
            <p:nvPr/>
          </p:nvSpPr>
          <p:spPr bwMode="auto">
            <a:xfrm>
              <a:off x="6804025" y="3522663"/>
              <a:ext cx="1157288" cy="385762"/>
            </a:xfrm>
            <a:custGeom>
              <a:avLst/>
              <a:gdLst>
                <a:gd name="T0" fmla="*/ 2911 w 2916"/>
                <a:gd name="T1" fmla="*/ 529 h 974"/>
                <a:gd name="T2" fmla="*/ 2889 w 2916"/>
                <a:gd name="T3" fmla="*/ 580 h 974"/>
                <a:gd name="T4" fmla="*/ 2851 w 2916"/>
                <a:gd name="T5" fmla="*/ 629 h 974"/>
                <a:gd name="T6" fmla="*/ 2800 w 2916"/>
                <a:gd name="T7" fmla="*/ 677 h 974"/>
                <a:gd name="T8" fmla="*/ 2733 w 2916"/>
                <a:gd name="T9" fmla="*/ 724 h 974"/>
                <a:gd name="T10" fmla="*/ 2650 w 2916"/>
                <a:gd name="T11" fmla="*/ 767 h 974"/>
                <a:gd name="T12" fmla="*/ 2556 w 2916"/>
                <a:gd name="T13" fmla="*/ 807 h 974"/>
                <a:gd name="T14" fmla="*/ 2450 w 2916"/>
                <a:gd name="T15" fmla="*/ 843 h 974"/>
                <a:gd name="T16" fmla="*/ 2332 w 2916"/>
                <a:gd name="T17" fmla="*/ 877 h 974"/>
                <a:gd name="T18" fmla="*/ 2205 w 2916"/>
                <a:gd name="T19" fmla="*/ 905 h 974"/>
                <a:gd name="T20" fmla="*/ 2070 w 2916"/>
                <a:gd name="T21" fmla="*/ 928 h 974"/>
                <a:gd name="T22" fmla="*/ 1928 w 2916"/>
                <a:gd name="T23" fmla="*/ 948 h 974"/>
                <a:gd name="T24" fmla="*/ 1780 w 2916"/>
                <a:gd name="T25" fmla="*/ 962 h 974"/>
                <a:gd name="T26" fmla="*/ 1629 w 2916"/>
                <a:gd name="T27" fmla="*/ 970 h 974"/>
                <a:gd name="T28" fmla="*/ 1477 w 2916"/>
                <a:gd name="T29" fmla="*/ 974 h 974"/>
                <a:gd name="T30" fmla="*/ 1324 w 2916"/>
                <a:gd name="T31" fmla="*/ 972 h 974"/>
                <a:gd name="T32" fmla="*/ 1173 w 2916"/>
                <a:gd name="T33" fmla="*/ 965 h 974"/>
                <a:gd name="T34" fmla="*/ 1025 w 2916"/>
                <a:gd name="T35" fmla="*/ 952 h 974"/>
                <a:gd name="T36" fmla="*/ 880 w 2916"/>
                <a:gd name="T37" fmla="*/ 934 h 974"/>
                <a:gd name="T38" fmla="*/ 744 w 2916"/>
                <a:gd name="T39" fmla="*/ 912 h 974"/>
                <a:gd name="T40" fmla="*/ 615 w 2916"/>
                <a:gd name="T41" fmla="*/ 885 h 974"/>
                <a:gd name="T42" fmla="*/ 493 w 2916"/>
                <a:gd name="T43" fmla="*/ 852 h 974"/>
                <a:gd name="T44" fmla="*/ 385 w 2916"/>
                <a:gd name="T45" fmla="*/ 816 h 974"/>
                <a:gd name="T46" fmla="*/ 287 w 2916"/>
                <a:gd name="T47" fmla="*/ 778 h 974"/>
                <a:gd name="T48" fmla="*/ 202 w 2916"/>
                <a:gd name="T49" fmla="*/ 735 h 974"/>
                <a:gd name="T50" fmla="*/ 131 w 2916"/>
                <a:gd name="T51" fmla="*/ 690 h 974"/>
                <a:gd name="T52" fmla="*/ 76 w 2916"/>
                <a:gd name="T53" fmla="*/ 642 h 974"/>
                <a:gd name="T54" fmla="*/ 35 w 2916"/>
                <a:gd name="T55" fmla="*/ 592 h 974"/>
                <a:gd name="T56" fmla="*/ 9 w 2916"/>
                <a:gd name="T57" fmla="*/ 542 h 974"/>
                <a:gd name="T58" fmla="*/ 0 w 2916"/>
                <a:gd name="T59" fmla="*/ 491 h 974"/>
                <a:gd name="T60" fmla="*/ 6 w 2916"/>
                <a:gd name="T61" fmla="*/ 440 h 974"/>
                <a:gd name="T62" fmla="*/ 29 w 2916"/>
                <a:gd name="T63" fmla="*/ 390 h 974"/>
                <a:gd name="T64" fmla="*/ 67 w 2916"/>
                <a:gd name="T65" fmla="*/ 341 h 974"/>
                <a:gd name="T66" fmla="*/ 121 w 2916"/>
                <a:gd name="T67" fmla="*/ 293 h 974"/>
                <a:gd name="T68" fmla="*/ 189 w 2916"/>
                <a:gd name="T69" fmla="*/ 247 h 974"/>
                <a:gd name="T70" fmla="*/ 272 w 2916"/>
                <a:gd name="T71" fmla="*/ 204 h 974"/>
                <a:gd name="T72" fmla="*/ 367 w 2916"/>
                <a:gd name="T73" fmla="*/ 164 h 974"/>
                <a:gd name="T74" fmla="*/ 475 w 2916"/>
                <a:gd name="T75" fmla="*/ 127 h 974"/>
                <a:gd name="T76" fmla="*/ 593 w 2916"/>
                <a:gd name="T77" fmla="*/ 94 h 974"/>
                <a:gd name="T78" fmla="*/ 722 w 2916"/>
                <a:gd name="T79" fmla="*/ 67 h 974"/>
                <a:gd name="T80" fmla="*/ 857 w 2916"/>
                <a:gd name="T81" fmla="*/ 43 h 974"/>
                <a:gd name="T82" fmla="*/ 1000 w 2916"/>
                <a:gd name="T83" fmla="*/ 25 h 974"/>
                <a:gd name="T84" fmla="*/ 1147 w 2916"/>
                <a:gd name="T85" fmla="*/ 12 h 974"/>
                <a:gd name="T86" fmla="*/ 1298 w 2916"/>
                <a:gd name="T87" fmla="*/ 3 h 974"/>
                <a:gd name="T88" fmla="*/ 1451 w 2916"/>
                <a:gd name="T89" fmla="*/ 0 h 974"/>
                <a:gd name="T90" fmla="*/ 1605 w 2916"/>
                <a:gd name="T91" fmla="*/ 3 h 974"/>
                <a:gd name="T92" fmla="*/ 1756 w 2916"/>
                <a:gd name="T93" fmla="*/ 11 h 974"/>
                <a:gd name="T94" fmla="*/ 1904 w 2916"/>
                <a:gd name="T95" fmla="*/ 24 h 974"/>
                <a:gd name="T96" fmla="*/ 2047 w 2916"/>
                <a:gd name="T97" fmla="*/ 42 h 974"/>
                <a:gd name="T98" fmla="*/ 2184 w 2916"/>
                <a:gd name="T99" fmla="*/ 65 h 974"/>
                <a:gd name="T100" fmla="*/ 2311 w 2916"/>
                <a:gd name="T101" fmla="*/ 92 h 974"/>
                <a:gd name="T102" fmla="*/ 2431 w 2916"/>
                <a:gd name="T103" fmla="*/ 124 h 974"/>
                <a:gd name="T104" fmla="*/ 2539 w 2916"/>
                <a:gd name="T105" fmla="*/ 160 h 974"/>
                <a:gd name="T106" fmla="*/ 2636 w 2916"/>
                <a:gd name="T107" fmla="*/ 200 h 974"/>
                <a:gd name="T108" fmla="*/ 2720 w 2916"/>
                <a:gd name="T109" fmla="*/ 243 h 974"/>
                <a:gd name="T110" fmla="*/ 2789 w 2916"/>
                <a:gd name="T111" fmla="*/ 288 h 974"/>
                <a:gd name="T112" fmla="*/ 2844 w 2916"/>
                <a:gd name="T113" fmla="*/ 336 h 974"/>
                <a:gd name="T114" fmla="*/ 2884 w 2916"/>
                <a:gd name="T115" fmla="*/ 386 h 974"/>
                <a:gd name="T116" fmla="*/ 2908 w 2916"/>
                <a:gd name="T117" fmla="*/ 436 h 974"/>
                <a:gd name="T118" fmla="*/ 2916 w 2916"/>
                <a:gd name="T119" fmla="*/ 486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16" h="974">
                  <a:moveTo>
                    <a:pt x="2916" y="486"/>
                  </a:moveTo>
                  <a:lnTo>
                    <a:pt x="2916" y="495"/>
                  </a:lnTo>
                  <a:lnTo>
                    <a:pt x="2915" y="504"/>
                  </a:lnTo>
                  <a:lnTo>
                    <a:pt x="2915" y="512"/>
                  </a:lnTo>
                  <a:lnTo>
                    <a:pt x="2912" y="521"/>
                  </a:lnTo>
                  <a:lnTo>
                    <a:pt x="2911" y="529"/>
                  </a:lnTo>
                  <a:lnTo>
                    <a:pt x="2908" y="538"/>
                  </a:lnTo>
                  <a:lnTo>
                    <a:pt x="2905" y="547"/>
                  </a:lnTo>
                  <a:lnTo>
                    <a:pt x="2902" y="555"/>
                  </a:lnTo>
                  <a:lnTo>
                    <a:pt x="2898" y="564"/>
                  </a:lnTo>
                  <a:lnTo>
                    <a:pt x="2894" y="571"/>
                  </a:lnTo>
                  <a:lnTo>
                    <a:pt x="2889" y="580"/>
                  </a:lnTo>
                  <a:lnTo>
                    <a:pt x="2884" y="588"/>
                  </a:lnTo>
                  <a:lnTo>
                    <a:pt x="2878" y="597"/>
                  </a:lnTo>
                  <a:lnTo>
                    <a:pt x="2872" y="605"/>
                  </a:lnTo>
                  <a:lnTo>
                    <a:pt x="2866" y="613"/>
                  </a:lnTo>
                  <a:lnTo>
                    <a:pt x="2859" y="622"/>
                  </a:lnTo>
                  <a:lnTo>
                    <a:pt x="2851" y="629"/>
                  </a:lnTo>
                  <a:lnTo>
                    <a:pt x="2844" y="637"/>
                  </a:lnTo>
                  <a:lnTo>
                    <a:pt x="2836" y="646"/>
                  </a:lnTo>
                  <a:lnTo>
                    <a:pt x="2828" y="654"/>
                  </a:lnTo>
                  <a:lnTo>
                    <a:pt x="2819" y="662"/>
                  </a:lnTo>
                  <a:lnTo>
                    <a:pt x="2809" y="669"/>
                  </a:lnTo>
                  <a:lnTo>
                    <a:pt x="2800" y="677"/>
                  </a:lnTo>
                  <a:lnTo>
                    <a:pt x="2789" y="685"/>
                  </a:lnTo>
                  <a:lnTo>
                    <a:pt x="2779" y="693"/>
                  </a:lnTo>
                  <a:lnTo>
                    <a:pt x="2768" y="700"/>
                  </a:lnTo>
                  <a:lnTo>
                    <a:pt x="2756" y="708"/>
                  </a:lnTo>
                  <a:lnTo>
                    <a:pt x="2744" y="716"/>
                  </a:lnTo>
                  <a:lnTo>
                    <a:pt x="2733" y="724"/>
                  </a:lnTo>
                  <a:lnTo>
                    <a:pt x="2720" y="731"/>
                  </a:lnTo>
                  <a:lnTo>
                    <a:pt x="2707" y="738"/>
                  </a:lnTo>
                  <a:lnTo>
                    <a:pt x="2693" y="745"/>
                  </a:lnTo>
                  <a:lnTo>
                    <a:pt x="2680" y="753"/>
                  </a:lnTo>
                  <a:lnTo>
                    <a:pt x="2666" y="760"/>
                  </a:lnTo>
                  <a:lnTo>
                    <a:pt x="2650" y="767"/>
                  </a:lnTo>
                  <a:lnTo>
                    <a:pt x="2636" y="774"/>
                  </a:lnTo>
                  <a:lnTo>
                    <a:pt x="2621" y="780"/>
                  </a:lnTo>
                  <a:lnTo>
                    <a:pt x="2605" y="788"/>
                  </a:lnTo>
                  <a:lnTo>
                    <a:pt x="2590" y="794"/>
                  </a:lnTo>
                  <a:lnTo>
                    <a:pt x="2573" y="801"/>
                  </a:lnTo>
                  <a:lnTo>
                    <a:pt x="2556" y="807"/>
                  </a:lnTo>
                  <a:lnTo>
                    <a:pt x="2539" y="814"/>
                  </a:lnTo>
                  <a:lnTo>
                    <a:pt x="2523" y="820"/>
                  </a:lnTo>
                  <a:lnTo>
                    <a:pt x="2505" y="825"/>
                  </a:lnTo>
                  <a:lnTo>
                    <a:pt x="2487" y="832"/>
                  </a:lnTo>
                  <a:lnTo>
                    <a:pt x="2468" y="838"/>
                  </a:lnTo>
                  <a:lnTo>
                    <a:pt x="2450" y="843"/>
                  </a:lnTo>
                  <a:lnTo>
                    <a:pt x="2431" y="850"/>
                  </a:lnTo>
                  <a:lnTo>
                    <a:pt x="2412" y="855"/>
                  </a:lnTo>
                  <a:lnTo>
                    <a:pt x="2392" y="860"/>
                  </a:lnTo>
                  <a:lnTo>
                    <a:pt x="2373" y="867"/>
                  </a:lnTo>
                  <a:lnTo>
                    <a:pt x="2352" y="872"/>
                  </a:lnTo>
                  <a:lnTo>
                    <a:pt x="2332" y="877"/>
                  </a:lnTo>
                  <a:lnTo>
                    <a:pt x="2311" y="882"/>
                  </a:lnTo>
                  <a:lnTo>
                    <a:pt x="2291" y="886"/>
                  </a:lnTo>
                  <a:lnTo>
                    <a:pt x="2270" y="891"/>
                  </a:lnTo>
                  <a:lnTo>
                    <a:pt x="2248" y="896"/>
                  </a:lnTo>
                  <a:lnTo>
                    <a:pt x="2227" y="900"/>
                  </a:lnTo>
                  <a:lnTo>
                    <a:pt x="2205" y="905"/>
                  </a:lnTo>
                  <a:lnTo>
                    <a:pt x="2184" y="909"/>
                  </a:lnTo>
                  <a:lnTo>
                    <a:pt x="2160" y="913"/>
                  </a:lnTo>
                  <a:lnTo>
                    <a:pt x="2138" y="917"/>
                  </a:lnTo>
                  <a:lnTo>
                    <a:pt x="2115" y="921"/>
                  </a:lnTo>
                  <a:lnTo>
                    <a:pt x="2093" y="925"/>
                  </a:lnTo>
                  <a:lnTo>
                    <a:pt x="2070" y="928"/>
                  </a:lnTo>
                  <a:lnTo>
                    <a:pt x="2047" y="932"/>
                  </a:lnTo>
                  <a:lnTo>
                    <a:pt x="2024" y="936"/>
                  </a:lnTo>
                  <a:lnTo>
                    <a:pt x="1999" y="939"/>
                  </a:lnTo>
                  <a:lnTo>
                    <a:pt x="1976" y="941"/>
                  </a:lnTo>
                  <a:lnTo>
                    <a:pt x="1952" y="945"/>
                  </a:lnTo>
                  <a:lnTo>
                    <a:pt x="1928" y="948"/>
                  </a:lnTo>
                  <a:lnTo>
                    <a:pt x="1904" y="950"/>
                  </a:lnTo>
                  <a:lnTo>
                    <a:pt x="1879" y="953"/>
                  </a:lnTo>
                  <a:lnTo>
                    <a:pt x="1855" y="956"/>
                  </a:lnTo>
                  <a:lnTo>
                    <a:pt x="1830" y="958"/>
                  </a:lnTo>
                  <a:lnTo>
                    <a:pt x="1806" y="959"/>
                  </a:lnTo>
                  <a:lnTo>
                    <a:pt x="1780" y="962"/>
                  </a:lnTo>
                  <a:lnTo>
                    <a:pt x="1756" y="963"/>
                  </a:lnTo>
                  <a:lnTo>
                    <a:pt x="1731" y="965"/>
                  </a:lnTo>
                  <a:lnTo>
                    <a:pt x="1705" y="967"/>
                  </a:lnTo>
                  <a:lnTo>
                    <a:pt x="1681" y="968"/>
                  </a:lnTo>
                  <a:lnTo>
                    <a:pt x="1655" y="970"/>
                  </a:lnTo>
                  <a:lnTo>
                    <a:pt x="1629" y="970"/>
                  </a:lnTo>
                  <a:lnTo>
                    <a:pt x="1605" y="971"/>
                  </a:lnTo>
                  <a:lnTo>
                    <a:pt x="1579" y="972"/>
                  </a:lnTo>
                  <a:lnTo>
                    <a:pt x="1553" y="972"/>
                  </a:lnTo>
                  <a:lnTo>
                    <a:pt x="1527" y="974"/>
                  </a:lnTo>
                  <a:lnTo>
                    <a:pt x="1503" y="974"/>
                  </a:lnTo>
                  <a:lnTo>
                    <a:pt x="1477" y="974"/>
                  </a:lnTo>
                  <a:lnTo>
                    <a:pt x="1451" y="974"/>
                  </a:lnTo>
                  <a:lnTo>
                    <a:pt x="1426" y="974"/>
                  </a:lnTo>
                  <a:lnTo>
                    <a:pt x="1400" y="974"/>
                  </a:lnTo>
                  <a:lnTo>
                    <a:pt x="1375" y="974"/>
                  </a:lnTo>
                  <a:lnTo>
                    <a:pt x="1349" y="972"/>
                  </a:lnTo>
                  <a:lnTo>
                    <a:pt x="1324" y="972"/>
                  </a:lnTo>
                  <a:lnTo>
                    <a:pt x="1298" y="971"/>
                  </a:lnTo>
                  <a:lnTo>
                    <a:pt x="1273" y="970"/>
                  </a:lnTo>
                  <a:lnTo>
                    <a:pt x="1248" y="968"/>
                  </a:lnTo>
                  <a:lnTo>
                    <a:pt x="1223" y="967"/>
                  </a:lnTo>
                  <a:lnTo>
                    <a:pt x="1197" y="966"/>
                  </a:lnTo>
                  <a:lnTo>
                    <a:pt x="1173" y="965"/>
                  </a:lnTo>
                  <a:lnTo>
                    <a:pt x="1147" y="962"/>
                  </a:lnTo>
                  <a:lnTo>
                    <a:pt x="1123" y="961"/>
                  </a:lnTo>
                  <a:lnTo>
                    <a:pt x="1098" y="958"/>
                  </a:lnTo>
                  <a:lnTo>
                    <a:pt x="1074" y="957"/>
                  </a:lnTo>
                  <a:lnTo>
                    <a:pt x="1049" y="954"/>
                  </a:lnTo>
                  <a:lnTo>
                    <a:pt x="1025" y="952"/>
                  </a:lnTo>
                  <a:lnTo>
                    <a:pt x="1000" y="949"/>
                  </a:lnTo>
                  <a:lnTo>
                    <a:pt x="976" y="947"/>
                  </a:lnTo>
                  <a:lnTo>
                    <a:pt x="951" y="944"/>
                  </a:lnTo>
                  <a:lnTo>
                    <a:pt x="928" y="940"/>
                  </a:lnTo>
                  <a:lnTo>
                    <a:pt x="905" y="938"/>
                  </a:lnTo>
                  <a:lnTo>
                    <a:pt x="880" y="934"/>
                  </a:lnTo>
                  <a:lnTo>
                    <a:pt x="857" y="931"/>
                  </a:lnTo>
                  <a:lnTo>
                    <a:pt x="834" y="927"/>
                  </a:lnTo>
                  <a:lnTo>
                    <a:pt x="811" y="923"/>
                  </a:lnTo>
                  <a:lnTo>
                    <a:pt x="789" y="919"/>
                  </a:lnTo>
                  <a:lnTo>
                    <a:pt x="766" y="916"/>
                  </a:lnTo>
                  <a:lnTo>
                    <a:pt x="744" y="912"/>
                  </a:lnTo>
                  <a:lnTo>
                    <a:pt x="722" y="907"/>
                  </a:lnTo>
                  <a:lnTo>
                    <a:pt x="700" y="903"/>
                  </a:lnTo>
                  <a:lnTo>
                    <a:pt x="678" y="899"/>
                  </a:lnTo>
                  <a:lnTo>
                    <a:pt x="656" y="894"/>
                  </a:lnTo>
                  <a:lnTo>
                    <a:pt x="635" y="889"/>
                  </a:lnTo>
                  <a:lnTo>
                    <a:pt x="615" y="885"/>
                  </a:lnTo>
                  <a:lnTo>
                    <a:pt x="593" y="880"/>
                  </a:lnTo>
                  <a:lnTo>
                    <a:pt x="573" y="874"/>
                  </a:lnTo>
                  <a:lnTo>
                    <a:pt x="553" y="869"/>
                  </a:lnTo>
                  <a:lnTo>
                    <a:pt x="533" y="863"/>
                  </a:lnTo>
                  <a:lnTo>
                    <a:pt x="513" y="858"/>
                  </a:lnTo>
                  <a:lnTo>
                    <a:pt x="493" y="852"/>
                  </a:lnTo>
                  <a:lnTo>
                    <a:pt x="475" y="846"/>
                  </a:lnTo>
                  <a:lnTo>
                    <a:pt x="456" y="841"/>
                  </a:lnTo>
                  <a:lnTo>
                    <a:pt x="438" y="834"/>
                  </a:lnTo>
                  <a:lnTo>
                    <a:pt x="420" y="829"/>
                  </a:lnTo>
                  <a:lnTo>
                    <a:pt x="402" y="823"/>
                  </a:lnTo>
                  <a:lnTo>
                    <a:pt x="385" y="816"/>
                  </a:lnTo>
                  <a:lnTo>
                    <a:pt x="367" y="810"/>
                  </a:lnTo>
                  <a:lnTo>
                    <a:pt x="350" y="803"/>
                  </a:lnTo>
                  <a:lnTo>
                    <a:pt x="335" y="797"/>
                  </a:lnTo>
                  <a:lnTo>
                    <a:pt x="318" y="791"/>
                  </a:lnTo>
                  <a:lnTo>
                    <a:pt x="303" y="784"/>
                  </a:lnTo>
                  <a:lnTo>
                    <a:pt x="287" y="778"/>
                  </a:lnTo>
                  <a:lnTo>
                    <a:pt x="272" y="770"/>
                  </a:lnTo>
                  <a:lnTo>
                    <a:pt x="258" y="763"/>
                  </a:lnTo>
                  <a:lnTo>
                    <a:pt x="243" y="756"/>
                  </a:lnTo>
                  <a:lnTo>
                    <a:pt x="229" y="749"/>
                  </a:lnTo>
                  <a:lnTo>
                    <a:pt x="215" y="742"/>
                  </a:lnTo>
                  <a:lnTo>
                    <a:pt x="202" y="735"/>
                  </a:lnTo>
                  <a:lnTo>
                    <a:pt x="189" y="727"/>
                  </a:lnTo>
                  <a:lnTo>
                    <a:pt x="178" y="720"/>
                  </a:lnTo>
                  <a:lnTo>
                    <a:pt x="165" y="712"/>
                  </a:lnTo>
                  <a:lnTo>
                    <a:pt x="153" y="704"/>
                  </a:lnTo>
                  <a:lnTo>
                    <a:pt x="143" y="696"/>
                  </a:lnTo>
                  <a:lnTo>
                    <a:pt x="131" y="690"/>
                  </a:lnTo>
                  <a:lnTo>
                    <a:pt x="121" y="681"/>
                  </a:lnTo>
                  <a:lnTo>
                    <a:pt x="111" y="673"/>
                  </a:lnTo>
                  <a:lnTo>
                    <a:pt x="102" y="666"/>
                  </a:lnTo>
                  <a:lnTo>
                    <a:pt x="93" y="658"/>
                  </a:lnTo>
                  <a:lnTo>
                    <a:pt x="84" y="650"/>
                  </a:lnTo>
                  <a:lnTo>
                    <a:pt x="76" y="642"/>
                  </a:lnTo>
                  <a:lnTo>
                    <a:pt x="67" y="633"/>
                  </a:lnTo>
                  <a:lnTo>
                    <a:pt x="60" y="626"/>
                  </a:lnTo>
                  <a:lnTo>
                    <a:pt x="53" y="618"/>
                  </a:lnTo>
                  <a:lnTo>
                    <a:pt x="46" y="609"/>
                  </a:lnTo>
                  <a:lnTo>
                    <a:pt x="40" y="601"/>
                  </a:lnTo>
                  <a:lnTo>
                    <a:pt x="35" y="592"/>
                  </a:lnTo>
                  <a:lnTo>
                    <a:pt x="29" y="584"/>
                  </a:lnTo>
                  <a:lnTo>
                    <a:pt x="24" y="575"/>
                  </a:lnTo>
                  <a:lnTo>
                    <a:pt x="19" y="568"/>
                  </a:lnTo>
                  <a:lnTo>
                    <a:pt x="15" y="559"/>
                  </a:lnTo>
                  <a:lnTo>
                    <a:pt x="13" y="551"/>
                  </a:lnTo>
                  <a:lnTo>
                    <a:pt x="9" y="542"/>
                  </a:lnTo>
                  <a:lnTo>
                    <a:pt x="6" y="534"/>
                  </a:lnTo>
                  <a:lnTo>
                    <a:pt x="4" y="525"/>
                  </a:lnTo>
                  <a:lnTo>
                    <a:pt x="2" y="517"/>
                  </a:lnTo>
                  <a:lnTo>
                    <a:pt x="1" y="508"/>
                  </a:lnTo>
                  <a:lnTo>
                    <a:pt x="0" y="499"/>
                  </a:lnTo>
                  <a:lnTo>
                    <a:pt x="0" y="491"/>
                  </a:lnTo>
                  <a:lnTo>
                    <a:pt x="0" y="482"/>
                  </a:lnTo>
                  <a:lnTo>
                    <a:pt x="0" y="475"/>
                  </a:lnTo>
                  <a:lnTo>
                    <a:pt x="1" y="466"/>
                  </a:lnTo>
                  <a:lnTo>
                    <a:pt x="2" y="457"/>
                  </a:lnTo>
                  <a:lnTo>
                    <a:pt x="4" y="449"/>
                  </a:lnTo>
                  <a:lnTo>
                    <a:pt x="6" y="440"/>
                  </a:lnTo>
                  <a:lnTo>
                    <a:pt x="9" y="432"/>
                  </a:lnTo>
                  <a:lnTo>
                    <a:pt x="13" y="423"/>
                  </a:lnTo>
                  <a:lnTo>
                    <a:pt x="15" y="415"/>
                  </a:lnTo>
                  <a:lnTo>
                    <a:pt x="19" y="406"/>
                  </a:lnTo>
                  <a:lnTo>
                    <a:pt x="24" y="397"/>
                  </a:lnTo>
                  <a:lnTo>
                    <a:pt x="29" y="390"/>
                  </a:lnTo>
                  <a:lnTo>
                    <a:pt x="35" y="382"/>
                  </a:lnTo>
                  <a:lnTo>
                    <a:pt x="40" y="373"/>
                  </a:lnTo>
                  <a:lnTo>
                    <a:pt x="46" y="365"/>
                  </a:lnTo>
                  <a:lnTo>
                    <a:pt x="53" y="356"/>
                  </a:lnTo>
                  <a:lnTo>
                    <a:pt x="60" y="348"/>
                  </a:lnTo>
                  <a:lnTo>
                    <a:pt x="67" y="341"/>
                  </a:lnTo>
                  <a:lnTo>
                    <a:pt x="76" y="332"/>
                  </a:lnTo>
                  <a:lnTo>
                    <a:pt x="84" y="324"/>
                  </a:lnTo>
                  <a:lnTo>
                    <a:pt x="93" y="316"/>
                  </a:lnTo>
                  <a:lnTo>
                    <a:pt x="102" y="308"/>
                  </a:lnTo>
                  <a:lnTo>
                    <a:pt x="111" y="301"/>
                  </a:lnTo>
                  <a:lnTo>
                    <a:pt x="121" y="293"/>
                  </a:lnTo>
                  <a:lnTo>
                    <a:pt x="131" y="284"/>
                  </a:lnTo>
                  <a:lnTo>
                    <a:pt x="143" y="278"/>
                  </a:lnTo>
                  <a:lnTo>
                    <a:pt x="153" y="270"/>
                  </a:lnTo>
                  <a:lnTo>
                    <a:pt x="165" y="262"/>
                  </a:lnTo>
                  <a:lnTo>
                    <a:pt x="178" y="254"/>
                  </a:lnTo>
                  <a:lnTo>
                    <a:pt x="189" y="247"/>
                  </a:lnTo>
                  <a:lnTo>
                    <a:pt x="202" y="239"/>
                  </a:lnTo>
                  <a:lnTo>
                    <a:pt x="215" y="232"/>
                  </a:lnTo>
                  <a:lnTo>
                    <a:pt x="229" y="225"/>
                  </a:lnTo>
                  <a:lnTo>
                    <a:pt x="243" y="218"/>
                  </a:lnTo>
                  <a:lnTo>
                    <a:pt x="258" y="210"/>
                  </a:lnTo>
                  <a:lnTo>
                    <a:pt x="272" y="204"/>
                  </a:lnTo>
                  <a:lnTo>
                    <a:pt x="287" y="196"/>
                  </a:lnTo>
                  <a:lnTo>
                    <a:pt x="303" y="190"/>
                  </a:lnTo>
                  <a:lnTo>
                    <a:pt x="318" y="183"/>
                  </a:lnTo>
                  <a:lnTo>
                    <a:pt x="335" y="177"/>
                  </a:lnTo>
                  <a:lnTo>
                    <a:pt x="350" y="171"/>
                  </a:lnTo>
                  <a:lnTo>
                    <a:pt x="367" y="164"/>
                  </a:lnTo>
                  <a:lnTo>
                    <a:pt x="385" y="158"/>
                  </a:lnTo>
                  <a:lnTo>
                    <a:pt x="402" y="151"/>
                  </a:lnTo>
                  <a:lnTo>
                    <a:pt x="420" y="145"/>
                  </a:lnTo>
                  <a:lnTo>
                    <a:pt x="438" y="140"/>
                  </a:lnTo>
                  <a:lnTo>
                    <a:pt x="456" y="133"/>
                  </a:lnTo>
                  <a:lnTo>
                    <a:pt x="475" y="127"/>
                  </a:lnTo>
                  <a:lnTo>
                    <a:pt x="493" y="122"/>
                  </a:lnTo>
                  <a:lnTo>
                    <a:pt x="513" y="116"/>
                  </a:lnTo>
                  <a:lnTo>
                    <a:pt x="533" y="111"/>
                  </a:lnTo>
                  <a:lnTo>
                    <a:pt x="553" y="105"/>
                  </a:lnTo>
                  <a:lnTo>
                    <a:pt x="573" y="100"/>
                  </a:lnTo>
                  <a:lnTo>
                    <a:pt x="593" y="94"/>
                  </a:lnTo>
                  <a:lnTo>
                    <a:pt x="615" y="89"/>
                  </a:lnTo>
                  <a:lnTo>
                    <a:pt x="635" y="85"/>
                  </a:lnTo>
                  <a:lnTo>
                    <a:pt x="656" y="80"/>
                  </a:lnTo>
                  <a:lnTo>
                    <a:pt x="678" y="75"/>
                  </a:lnTo>
                  <a:lnTo>
                    <a:pt x="700" y="71"/>
                  </a:lnTo>
                  <a:lnTo>
                    <a:pt x="722" y="67"/>
                  </a:lnTo>
                  <a:lnTo>
                    <a:pt x="744" y="62"/>
                  </a:lnTo>
                  <a:lnTo>
                    <a:pt x="766" y="58"/>
                  </a:lnTo>
                  <a:lnTo>
                    <a:pt x="789" y="54"/>
                  </a:lnTo>
                  <a:lnTo>
                    <a:pt x="811" y="51"/>
                  </a:lnTo>
                  <a:lnTo>
                    <a:pt x="834" y="47"/>
                  </a:lnTo>
                  <a:lnTo>
                    <a:pt x="857" y="43"/>
                  </a:lnTo>
                  <a:lnTo>
                    <a:pt x="880" y="40"/>
                  </a:lnTo>
                  <a:lnTo>
                    <a:pt x="905" y="36"/>
                  </a:lnTo>
                  <a:lnTo>
                    <a:pt x="928" y="34"/>
                  </a:lnTo>
                  <a:lnTo>
                    <a:pt x="951" y="30"/>
                  </a:lnTo>
                  <a:lnTo>
                    <a:pt x="976" y="27"/>
                  </a:lnTo>
                  <a:lnTo>
                    <a:pt x="1000" y="25"/>
                  </a:lnTo>
                  <a:lnTo>
                    <a:pt x="1025" y="22"/>
                  </a:lnTo>
                  <a:lnTo>
                    <a:pt x="1049" y="20"/>
                  </a:lnTo>
                  <a:lnTo>
                    <a:pt x="1074" y="17"/>
                  </a:lnTo>
                  <a:lnTo>
                    <a:pt x="1098" y="16"/>
                  </a:lnTo>
                  <a:lnTo>
                    <a:pt x="1123" y="13"/>
                  </a:lnTo>
                  <a:lnTo>
                    <a:pt x="1147" y="12"/>
                  </a:lnTo>
                  <a:lnTo>
                    <a:pt x="1173" y="9"/>
                  </a:lnTo>
                  <a:lnTo>
                    <a:pt x="1197" y="8"/>
                  </a:lnTo>
                  <a:lnTo>
                    <a:pt x="1223" y="7"/>
                  </a:lnTo>
                  <a:lnTo>
                    <a:pt x="1248" y="6"/>
                  </a:lnTo>
                  <a:lnTo>
                    <a:pt x="1273" y="4"/>
                  </a:lnTo>
                  <a:lnTo>
                    <a:pt x="1298" y="3"/>
                  </a:lnTo>
                  <a:lnTo>
                    <a:pt x="1324" y="2"/>
                  </a:lnTo>
                  <a:lnTo>
                    <a:pt x="1349" y="2"/>
                  </a:lnTo>
                  <a:lnTo>
                    <a:pt x="1375" y="0"/>
                  </a:lnTo>
                  <a:lnTo>
                    <a:pt x="1400" y="0"/>
                  </a:lnTo>
                  <a:lnTo>
                    <a:pt x="1426" y="0"/>
                  </a:lnTo>
                  <a:lnTo>
                    <a:pt x="1451" y="0"/>
                  </a:lnTo>
                  <a:lnTo>
                    <a:pt x="1477" y="0"/>
                  </a:lnTo>
                  <a:lnTo>
                    <a:pt x="1503" y="0"/>
                  </a:lnTo>
                  <a:lnTo>
                    <a:pt x="1527" y="0"/>
                  </a:lnTo>
                  <a:lnTo>
                    <a:pt x="1553" y="2"/>
                  </a:lnTo>
                  <a:lnTo>
                    <a:pt x="1579" y="2"/>
                  </a:lnTo>
                  <a:lnTo>
                    <a:pt x="1605" y="3"/>
                  </a:lnTo>
                  <a:lnTo>
                    <a:pt x="1629" y="4"/>
                  </a:lnTo>
                  <a:lnTo>
                    <a:pt x="1655" y="4"/>
                  </a:lnTo>
                  <a:lnTo>
                    <a:pt x="1681" y="6"/>
                  </a:lnTo>
                  <a:lnTo>
                    <a:pt x="1705" y="7"/>
                  </a:lnTo>
                  <a:lnTo>
                    <a:pt x="1731" y="9"/>
                  </a:lnTo>
                  <a:lnTo>
                    <a:pt x="1756" y="11"/>
                  </a:lnTo>
                  <a:lnTo>
                    <a:pt x="1780" y="12"/>
                  </a:lnTo>
                  <a:lnTo>
                    <a:pt x="1806" y="15"/>
                  </a:lnTo>
                  <a:lnTo>
                    <a:pt x="1830" y="16"/>
                  </a:lnTo>
                  <a:lnTo>
                    <a:pt x="1855" y="18"/>
                  </a:lnTo>
                  <a:lnTo>
                    <a:pt x="1879" y="21"/>
                  </a:lnTo>
                  <a:lnTo>
                    <a:pt x="1904" y="24"/>
                  </a:lnTo>
                  <a:lnTo>
                    <a:pt x="1928" y="26"/>
                  </a:lnTo>
                  <a:lnTo>
                    <a:pt x="1952" y="29"/>
                  </a:lnTo>
                  <a:lnTo>
                    <a:pt x="1976" y="33"/>
                  </a:lnTo>
                  <a:lnTo>
                    <a:pt x="1999" y="35"/>
                  </a:lnTo>
                  <a:lnTo>
                    <a:pt x="2024" y="38"/>
                  </a:lnTo>
                  <a:lnTo>
                    <a:pt x="2047" y="42"/>
                  </a:lnTo>
                  <a:lnTo>
                    <a:pt x="2070" y="45"/>
                  </a:lnTo>
                  <a:lnTo>
                    <a:pt x="2093" y="49"/>
                  </a:lnTo>
                  <a:lnTo>
                    <a:pt x="2115" y="53"/>
                  </a:lnTo>
                  <a:lnTo>
                    <a:pt x="2138" y="57"/>
                  </a:lnTo>
                  <a:lnTo>
                    <a:pt x="2160" y="61"/>
                  </a:lnTo>
                  <a:lnTo>
                    <a:pt x="2184" y="65"/>
                  </a:lnTo>
                  <a:lnTo>
                    <a:pt x="2205" y="69"/>
                  </a:lnTo>
                  <a:lnTo>
                    <a:pt x="2227" y="74"/>
                  </a:lnTo>
                  <a:lnTo>
                    <a:pt x="2248" y="78"/>
                  </a:lnTo>
                  <a:lnTo>
                    <a:pt x="2270" y="83"/>
                  </a:lnTo>
                  <a:lnTo>
                    <a:pt x="2291" y="88"/>
                  </a:lnTo>
                  <a:lnTo>
                    <a:pt x="2311" y="92"/>
                  </a:lnTo>
                  <a:lnTo>
                    <a:pt x="2332" y="97"/>
                  </a:lnTo>
                  <a:lnTo>
                    <a:pt x="2352" y="102"/>
                  </a:lnTo>
                  <a:lnTo>
                    <a:pt x="2373" y="107"/>
                  </a:lnTo>
                  <a:lnTo>
                    <a:pt x="2392" y="114"/>
                  </a:lnTo>
                  <a:lnTo>
                    <a:pt x="2412" y="119"/>
                  </a:lnTo>
                  <a:lnTo>
                    <a:pt x="2431" y="124"/>
                  </a:lnTo>
                  <a:lnTo>
                    <a:pt x="2450" y="131"/>
                  </a:lnTo>
                  <a:lnTo>
                    <a:pt x="2468" y="136"/>
                  </a:lnTo>
                  <a:lnTo>
                    <a:pt x="2487" y="142"/>
                  </a:lnTo>
                  <a:lnTo>
                    <a:pt x="2505" y="149"/>
                  </a:lnTo>
                  <a:lnTo>
                    <a:pt x="2523" y="154"/>
                  </a:lnTo>
                  <a:lnTo>
                    <a:pt x="2539" y="160"/>
                  </a:lnTo>
                  <a:lnTo>
                    <a:pt x="2556" y="167"/>
                  </a:lnTo>
                  <a:lnTo>
                    <a:pt x="2573" y="173"/>
                  </a:lnTo>
                  <a:lnTo>
                    <a:pt x="2590" y="180"/>
                  </a:lnTo>
                  <a:lnTo>
                    <a:pt x="2605" y="186"/>
                  </a:lnTo>
                  <a:lnTo>
                    <a:pt x="2621" y="194"/>
                  </a:lnTo>
                  <a:lnTo>
                    <a:pt x="2636" y="200"/>
                  </a:lnTo>
                  <a:lnTo>
                    <a:pt x="2650" y="207"/>
                  </a:lnTo>
                  <a:lnTo>
                    <a:pt x="2666" y="214"/>
                  </a:lnTo>
                  <a:lnTo>
                    <a:pt x="2680" y="221"/>
                  </a:lnTo>
                  <a:lnTo>
                    <a:pt x="2693" y="229"/>
                  </a:lnTo>
                  <a:lnTo>
                    <a:pt x="2707" y="236"/>
                  </a:lnTo>
                  <a:lnTo>
                    <a:pt x="2720" y="243"/>
                  </a:lnTo>
                  <a:lnTo>
                    <a:pt x="2733" y="250"/>
                  </a:lnTo>
                  <a:lnTo>
                    <a:pt x="2744" y="258"/>
                  </a:lnTo>
                  <a:lnTo>
                    <a:pt x="2756" y="266"/>
                  </a:lnTo>
                  <a:lnTo>
                    <a:pt x="2768" y="274"/>
                  </a:lnTo>
                  <a:lnTo>
                    <a:pt x="2779" y="280"/>
                  </a:lnTo>
                  <a:lnTo>
                    <a:pt x="2789" y="288"/>
                  </a:lnTo>
                  <a:lnTo>
                    <a:pt x="2800" y="297"/>
                  </a:lnTo>
                  <a:lnTo>
                    <a:pt x="2809" y="305"/>
                  </a:lnTo>
                  <a:lnTo>
                    <a:pt x="2819" y="312"/>
                  </a:lnTo>
                  <a:lnTo>
                    <a:pt x="2828" y="320"/>
                  </a:lnTo>
                  <a:lnTo>
                    <a:pt x="2836" y="328"/>
                  </a:lnTo>
                  <a:lnTo>
                    <a:pt x="2844" y="336"/>
                  </a:lnTo>
                  <a:lnTo>
                    <a:pt x="2851" y="345"/>
                  </a:lnTo>
                  <a:lnTo>
                    <a:pt x="2859" y="352"/>
                  </a:lnTo>
                  <a:lnTo>
                    <a:pt x="2866" y="360"/>
                  </a:lnTo>
                  <a:lnTo>
                    <a:pt x="2872" y="369"/>
                  </a:lnTo>
                  <a:lnTo>
                    <a:pt x="2878" y="377"/>
                  </a:lnTo>
                  <a:lnTo>
                    <a:pt x="2884" y="386"/>
                  </a:lnTo>
                  <a:lnTo>
                    <a:pt x="2889" y="394"/>
                  </a:lnTo>
                  <a:lnTo>
                    <a:pt x="2894" y="403"/>
                  </a:lnTo>
                  <a:lnTo>
                    <a:pt x="2898" y="410"/>
                  </a:lnTo>
                  <a:lnTo>
                    <a:pt x="2902" y="419"/>
                  </a:lnTo>
                  <a:lnTo>
                    <a:pt x="2905" y="427"/>
                  </a:lnTo>
                  <a:lnTo>
                    <a:pt x="2908" y="436"/>
                  </a:lnTo>
                  <a:lnTo>
                    <a:pt x="2911" y="444"/>
                  </a:lnTo>
                  <a:lnTo>
                    <a:pt x="2912" y="453"/>
                  </a:lnTo>
                  <a:lnTo>
                    <a:pt x="2915" y="462"/>
                  </a:lnTo>
                  <a:lnTo>
                    <a:pt x="2915" y="470"/>
                  </a:lnTo>
                  <a:lnTo>
                    <a:pt x="2916" y="479"/>
                  </a:lnTo>
                  <a:lnTo>
                    <a:pt x="2916" y="486"/>
                  </a:lnTo>
                  <a:close/>
                </a:path>
              </a:pathLst>
            </a:custGeom>
            <a:solidFill>
              <a:srgbClr val="87CE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1"/>
            <p:cNvSpPr>
              <a:spLocks/>
            </p:cNvSpPr>
            <p:nvPr/>
          </p:nvSpPr>
          <p:spPr bwMode="auto">
            <a:xfrm>
              <a:off x="6804025" y="3390900"/>
              <a:ext cx="1157288" cy="387350"/>
            </a:xfrm>
            <a:custGeom>
              <a:avLst/>
              <a:gdLst>
                <a:gd name="T0" fmla="*/ 2911 w 2916"/>
                <a:gd name="T1" fmla="*/ 529 h 974"/>
                <a:gd name="T2" fmla="*/ 2889 w 2916"/>
                <a:gd name="T3" fmla="*/ 579 h 974"/>
                <a:gd name="T4" fmla="*/ 2851 w 2916"/>
                <a:gd name="T5" fmla="*/ 629 h 974"/>
                <a:gd name="T6" fmla="*/ 2800 w 2916"/>
                <a:gd name="T7" fmla="*/ 677 h 974"/>
                <a:gd name="T8" fmla="*/ 2733 w 2916"/>
                <a:gd name="T9" fmla="*/ 724 h 974"/>
                <a:gd name="T10" fmla="*/ 2650 w 2916"/>
                <a:gd name="T11" fmla="*/ 766 h 974"/>
                <a:gd name="T12" fmla="*/ 2556 w 2916"/>
                <a:gd name="T13" fmla="*/ 806 h 974"/>
                <a:gd name="T14" fmla="*/ 2450 w 2916"/>
                <a:gd name="T15" fmla="*/ 843 h 974"/>
                <a:gd name="T16" fmla="*/ 2332 w 2916"/>
                <a:gd name="T17" fmla="*/ 876 h 974"/>
                <a:gd name="T18" fmla="*/ 2205 w 2916"/>
                <a:gd name="T19" fmla="*/ 904 h 974"/>
                <a:gd name="T20" fmla="*/ 2070 w 2916"/>
                <a:gd name="T21" fmla="*/ 928 h 974"/>
                <a:gd name="T22" fmla="*/ 1928 w 2916"/>
                <a:gd name="T23" fmla="*/ 948 h 974"/>
                <a:gd name="T24" fmla="*/ 1780 w 2916"/>
                <a:gd name="T25" fmla="*/ 961 h 974"/>
                <a:gd name="T26" fmla="*/ 1629 w 2916"/>
                <a:gd name="T27" fmla="*/ 970 h 974"/>
                <a:gd name="T28" fmla="*/ 1477 w 2916"/>
                <a:gd name="T29" fmla="*/ 974 h 974"/>
                <a:gd name="T30" fmla="*/ 1324 w 2916"/>
                <a:gd name="T31" fmla="*/ 971 h 974"/>
                <a:gd name="T32" fmla="*/ 1173 w 2916"/>
                <a:gd name="T33" fmla="*/ 965 h 974"/>
                <a:gd name="T34" fmla="*/ 1025 w 2916"/>
                <a:gd name="T35" fmla="*/ 952 h 974"/>
                <a:gd name="T36" fmla="*/ 880 w 2916"/>
                <a:gd name="T37" fmla="*/ 934 h 974"/>
                <a:gd name="T38" fmla="*/ 744 w 2916"/>
                <a:gd name="T39" fmla="*/ 910 h 974"/>
                <a:gd name="T40" fmla="*/ 615 w 2916"/>
                <a:gd name="T41" fmla="*/ 883 h 974"/>
                <a:gd name="T42" fmla="*/ 493 w 2916"/>
                <a:gd name="T43" fmla="*/ 852 h 974"/>
                <a:gd name="T44" fmla="*/ 385 w 2916"/>
                <a:gd name="T45" fmla="*/ 816 h 974"/>
                <a:gd name="T46" fmla="*/ 287 w 2916"/>
                <a:gd name="T47" fmla="*/ 776 h 974"/>
                <a:gd name="T48" fmla="*/ 202 w 2916"/>
                <a:gd name="T49" fmla="*/ 734 h 974"/>
                <a:gd name="T50" fmla="*/ 131 w 2916"/>
                <a:gd name="T51" fmla="*/ 689 h 974"/>
                <a:gd name="T52" fmla="*/ 76 w 2916"/>
                <a:gd name="T53" fmla="*/ 641 h 974"/>
                <a:gd name="T54" fmla="*/ 35 w 2916"/>
                <a:gd name="T55" fmla="*/ 592 h 974"/>
                <a:gd name="T56" fmla="*/ 9 w 2916"/>
                <a:gd name="T57" fmla="*/ 542 h 974"/>
                <a:gd name="T58" fmla="*/ 0 w 2916"/>
                <a:gd name="T59" fmla="*/ 490 h 974"/>
                <a:gd name="T60" fmla="*/ 6 w 2916"/>
                <a:gd name="T61" fmla="*/ 440 h 974"/>
                <a:gd name="T62" fmla="*/ 29 w 2916"/>
                <a:gd name="T63" fmla="*/ 390 h 974"/>
                <a:gd name="T64" fmla="*/ 67 w 2916"/>
                <a:gd name="T65" fmla="*/ 339 h 974"/>
                <a:gd name="T66" fmla="*/ 121 w 2916"/>
                <a:gd name="T67" fmla="*/ 292 h 974"/>
                <a:gd name="T68" fmla="*/ 189 w 2916"/>
                <a:gd name="T69" fmla="*/ 247 h 974"/>
                <a:gd name="T70" fmla="*/ 272 w 2916"/>
                <a:gd name="T71" fmla="*/ 203 h 974"/>
                <a:gd name="T72" fmla="*/ 367 w 2916"/>
                <a:gd name="T73" fmla="*/ 163 h 974"/>
                <a:gd name="T74" fmla="*/ 475 w 2916"/>
                <a:gd name="T75" fmla="*/ 127 h 974"/>
                <a:gd name="T76" fmla="*/ 593 w 2916"/>
                <a:gd name="T77" fmla="*/ 94 h 974"/>
                <a:gd name="T78" fmla="*/ 722 w 2916"/>
                <a:gd name="T79" fmla="*/ 66 h 974"/>
                <a:gd name="T80" fmla="*/ 857 w 2916"/>
                <a:gd name="T81" fmla="*/ 43 h 974"/>
                <a:gd name="T82" fmla="*/ 1000 w 2916"/>
                <a:gd name="T83" fmla="*/ 25 h 974"/>
                <a:gd name="T84" fmla="*/ 1147 w 2916"/>
                <a:gd name="T85" fmla="*/ 11 h 974"/>
                <a:gd name="T86" fmla="*/ 1298 w 2916"/>
                <a:gd name="T87" fmla="*/ 3 h 974"/>
                <a:gd name="T88" fmla="*/ 1451 w 2916"/>
                <a:gd name="T89" fmla="*/ 0 h 974"/>
                <a:gd name="T90" fmla="*/ 1605 w 2916"/>
                <a:gd name="T91" fmla="*/ 2 h 974"/>
                <a:gd name="T92" fmla="*/ 1756 w 2916"/>
                <a:gd name="T93" fmla="*/ 11 h 974"/>
                <a:gd name="T94" fmla="*/ 1904 w 2916"/>
                <a:gd name="T95" fmla="*/ 24 h 974"/>
                <a:gd name="T96" fmla="*/ 2047 w 2916"/>
                <a:gd name="T97" fmla="*/ 42 h 974"/>
                <a:gd name="T98" fmla="*/ 2184 w 2916"/>
                <a:gd name="T99" fmla="*/ 65 h 974"/>
                <a:gd name="T100" fmla="*/ 2311 w 2916"/>
                <a:gd name="T101" fmla="*/ 92 h 974"/>
                <a:gd name="T102" fmla="*/ 2431 w 2916"/>
                <a:gd name="T103" fmla="*/ 124 h 974"/>
                <a:gd name="T104" fmla="*/ 2539 w 2916"/>
                <a:gd name="T105" fmla="*/ 160 h 974"/>
                <a:gd name="T106" fmla="*/ 2636 w 2916"/>
                <a:gd name="T107" fmla="*/ 200 h 974"/>
                <a:gd name="T108" fmla="*/ 2720 w 2916"/>
                <a:gd name="T109" fmla="*/ 243 h 974"/>
                <a:gd name="T110" fmla="*/ 2789 w 2916"/>
                <a:gd name="T111" fmla="*/ 288 h 974"/>
                <a:gd name="T112" fmla="*/ 2844 w 2916"/>
                <a:gd name="T113" fmla="*/ 336 h 974"/>
                <a:gd name="T114" fmla="*/ 2884 w 2916"/>
                <a:gd name="T115" fmla="*/ 384 h 974"/>
                <a:gd name="T116" fmla="*/ 2908 w 2916"/>
                <a:gd name="T117" fmla="*/ 436 h 974"/>
                <a:gd name="T118" fmla="*/ 2916 w 2916"/>
                <a:gd name="T119" fmla="*/ 486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16" h="974">
                  <a:moveTo>
                    <a:pt x="2916" y="486"/>
                  </a:moveTo>
                  <a:lnTo>
                    <a:pt x="2916" y="495"/>
                  </a:lnTo>
                  <a:lnTo>
                    <a:pt x="2915" y="503"/>
                  </a:lnTo>
                  <a:lnTo>
                    <a:pt x="2915" y="512"/>
                  </a:lnTo>
                  <a:lnTo>
                    <a:pt x="2912" y="521"/>
                  </a:lnTo>
                  <a:lnTo>
                    <a:pt x="2911" y="529"/>
                  </a:lnTo>
                  <a:lnTo>
                    <a:pt x="2908" y="538"/>
                  </a:lnTo>
                  <a:lnTo>
                    <a:pt x="2905" y="546"/>
                  </a:lnTo>
                  <a:lnTo>
                    <a:pt x="2902" y="555"/>
                  </a:lnTo>
                  <a:lnTo>
                    <a:pt x="2898" y="562"/>
                  </a:lnTo>
                  <a:lnTo>
                    <a:pt x="2894" y="571"/>
                  </a:lnTo>
                  <a:lnTo>
                    <a:pt x="2889" y="579"/>
                  </a:lnTo>
                  <a:lnTo>
                    <a:pt x="2884" y="588"/>
                  </a:lnTo>
                  <a:lnTo>
                    <a:pt x="2878" y="596"/>
                  </a:lnTo>
                  <a:lnTo>
                    <a:pt x="2872" y="605"/>
                  </a:lnTo>
                  <a:lnTo>
                    <a:pt x="2866" y="613"/>
                  </a:lnTo>
                  <a:lnTo>
                    <a:pt x="2859" y="622"/>
                  </a:lnTo>
                  <a:lnTo>
                    <a:pt x="2851" y="629"/>
                  </a:lnTo>
                  <a:lnTo>
                    <a:pt x="2844" y="637"/>
                  </a:lnTo>
                  <a:lnTo>
                    <a:pt x="2836" y="645"/>
                  </a:lnTo>
                  <a:lnTo>
                    <a:pt x="2828" y="654"/>
                  </a:lnTo>
                  <a:lnTo>
                    <a:pt x="2819" y="662"/>
                  </a:lnTo>
                  <a:lnTo>
                    <a:pt x="2809" y="669"/>
                  </a:lnTo>
                  <a:lnTo>
                    <a:pt x="2800" y="677"/>
                  </a:lnTo>
                  <a:lnTo>
                    <a:pt x="2789" y="685"/>
                  </a:lnTo>
                  <a:lnTo>
                    <a:pt x="2779" y="693"/>
                  </a:lnTo>
                  <a:lnTo>
                    <a:pt x="2768" y="700"/>
                  </a:lnTo>
                  <a:lnTo>
                    <a:pt x="2756" y="708"/>
                  </a:lnTo>
                  <a:lnTo>
                    <a:pt x="2744" y="716"/>
                  </a:lnTo>
                  <a:lnTo>
                    <a:pt x="2733" y="724"/>
                  </a:lnTo>
                  <a:lnTo>
                    <a:pt x="2720" y="730"/>
                  </a:lnTo>
                  <a:lnTo>
                    <a:pt x="2707" y="738"/>
                  </a:lnTo>
                  <a:lnTo>
                    <a:pt x="2693" y="745"/>
                  </a:lnTo>
                  <a:lnTo>
                    <a:pt x="2680" y="752"/>
                  </a:lnTo>
                  <a:lnTo>
                    <a:pt x="2666" y="760"/>
                  </a:lnTo>
                  <a:lnTo>
                    <a:pt x="2650" y="766"/>
                  </a:lnTo>
                  <a:lnTo>
                    <a:pt x="2636" y="774"/>
                  </a:lnTo>
                  <a:lnTo>
                    <a:pt x="2621" y="780"/>
                  </a:lnTo>
                  <a:lnTo>
                    <a:pt x="2605" y="787"/>
                  </a:lnTo>
                  <a:lnTo>
                    <a:pt x="2590" y="793"/>
                  </a:lnTo>
                  <a:lnTo>
                    <a:pt x="2573" y="800"/>
                  </a:lnTo>
                  <a:lnTo>
                    <a:pt x="2556" y="806"/>
                  </a:lnTo>
                  <a:lnTo>
                    <a:pt x="2539" y="812"/>
                  </a:lnTo>
                  <a:lnTo>
                    <a:pt x="2523" y="819"/>
                  </a:lnTo>
                  <a:lnTo>
                    <a:pt x="2505" y="825"/>
                  </a:lnTo>
                  <a:lnTo>
                    <a:pt x="2487" y="832"/>
                  </a:lnTo>
                  <a:lnTo>
                    <a:pt x="2468" y="837"/>
                  </a:lnTo>
                  <a:lnTo>
                    <a:pt x="2450" y="843"/>
                  </a:lnTo>
                  <a:lnTo>
                    <a:pt x="2431" y="849"/>
                  </a:lnTo>
                  <a:lnTo>
                    <a:pt x="2412" y="855"/>
                  </a:lnTo>
                  <a:lnTo>
                    <a:pt x="2392" y="860"/>
                  </a:lnTo>
                  <a:lnTo>
                    <a:pt x="2373" y="865"/>
                  </a:lnTo>
                  <a:lnTo>
                    <a:pt x="2352" y="870"/>
                  </a:lnTo>
                  <a:lnTo>
                    <a:pt x="2332" y="876"/>
                  </a:lnTo>
                  <a:lnTo>
                    <a:pt x="2311" y="881"/>
                  </a:lnTo>
                  <a:lnTo>
                    <a:pt x="2291" y="886"/>
                  </a:lnTo>
                  <a:lnTo>
                    <a:pt x="2270" y="891"/>
                  </a:lnTo>
                  <a:lnTo>
                    <a:pt x="2248" y="895"/>
                  </a:lnTo>
                  <a:lnTo>
                    <a:pt x="2227" y="900"/>
                  </a:lnTo>
                  <a:lnTo>
                    <a:pt x="2205" y="904"/>
                  </a:lnTo>
                  <a:lnTo>
                    <a:pt x="2184" y="909"/>
                  </a:lnTo>
                  <a:lnTo>
                    <a:pt x="2160" y="913"/>
                  </a:lnTo>
                  <a:lnTo>
                    <a:pt x="2138" y="917"/>
                  </a:lnTo>
                  <a:lnTo>
                    <a:pt x="2115" y="921"/>
                  </a:lnTo>
                  <a:lnTo>
                    <a:pt x="2093" y="925"/>
                  </a:lnTo>
                  <a:lnTo>
                    <a:pt x="2070" y="928"/>
                  </a:lnTo>
                  <a:lnTo>
                    <a:pt x="2047" y="932"/>
                  </a:lnTo>
                  <a:lnTo>
                    <a:pt x="2024" y="935"/>
                  </a:lnTo>
                  <a:lnTo>
                    <a:pt x="1999" y="939"/>
                  </a:lnTo>
                  <a:lnTo>
                    <a:pt x="1976" y="941"/>
                  </a:lnTo>
                  <a:lnTo>
                    <a:pt x="1952" y="944"/>
                  </a:lnTo>
                  <a:lnTo>
                    <a:pt x="1928" y="948"/>
                  </a:lnTo>
                  <a:lnTo>
                    <a:pt x="1904" y="950"/>
                  </a:lnTo>
                  <a:lnTo>
                    <a:pt x="1879" y="953"/>
                  </a:lnTo>
                  <a:lnTo>
                    <a:pt x="1855" y="956"/>
                  </a:lnTo>
                  <a:lnTo>
                    <a:pt x="1830" y="957"/>
                  </a:lnTo>
                  <a:lnTo>
                    <a:pt x="1806" y="959"/>
                  </a:lnTo>
                  <a:lnTo>
                    <a:pt x="1780" y="961"/>
                  </a:lnTo>
                  <a:lnTo>
                    <a:pt x="1756" y="963"/>
                  </a:lnTo>
                  <a:lnTo>
                    <a:pt x="1731" y="965"/>
                  </a:lnTo>
                  <a:lnTo>
                    <a:pt x="1705" y="966"/>
                  </a:lnTo>
                  <a:lnTo>
                    <a:pt x="1681" y="967"/>
                  </a:lnTo>
                  <a:lnTo>
                    <a:pt x="1655" y="968"/>
                  </a:lnTo>
                  <a:lnTo>
                    <a:pt x="1629" y="970"/>
                  </a:lnTo>
                  <a:lnTo>
                    <a:pt x="1605" y="971"/>
                  </a:lnTo>
                  <a:lnTo>
                    <a:pt x="1579" y="972"/>
                  </a:lnTo>
                  <a:lnTo>
                    <a:pt x="1553" y="972"/>
                  </a:lnTo>
                  <a:lnTo>
                    <a:pt x="1527" y="972"/>
                  </a:lnTo>
                  <a:lnTo>
                    <a:pt x="1503" y="974"/>
                  </a:lnTo>
                  <a:lnTo>
                    <a:pt x="1477" y="974"/>
                  </a:lnTo>
                  <a:lnTo>
                    <a:pt x="1451" y="974"/>
                  </a:lnTo>
                  <a:lnTo>
                    <a:pt x="1426" y="974"/>
                  </a:lnTo>
                  <a:lnTo>
                    <a:pt x="1400" y="974"/>
                  </a:lnTo>
                  <a:lnTo>
                    <a:pt x="1375" y="972"/>
                  </a:lnTo>
                  <a:lnTo>
                    <a:pt x="1349" y="972"/>
                  </a:lnTo>
                  <a:lnTo>
                    <a:pt x="1324" y="971"/>
                  </a:lnTo>
                  <a:lnTo>
                    <a:pt x="1298" y="971"/>
                  </a:lnTo>
                  <a:lnTo>
                    <a:pt x="1273" y="970"/>
                  </a:lnTo>
                  <a:lnTo>
                    <a:pt x="1248" y="968"/>
                  </a:lnTo>
                  <a:lnTo>
                    <a:pt x="1223" y="967"/>
                  </a:lnTo>
                  <a:lnTo>
                    <a:pt x="1197" y="966"/>
                  </a:lnTo>
                  <a:lnTo>
                    <a:pt x="1173" y="965"/>
                  </a:lnTo>
                  <a:lnTo>
                    <a:pt x="1147" y="962"/>
                  </a:lnTo>
                  <a:lnTo>
                    <a:pt x="1123" y="961"/>
                  </a:lnTo>
                  <a:lnTo>
                    <a:pt x="1098" y="958"/>
                  </a:lnTo>
                  <a:lnTo>
                    <a:pt x="1074" y="956"/>
                  </a:lnTo>
                  <a:lnTo>
                    <a:pt x="1049" y="954"/>
                  </a:lnTo>
                  <a:lnTo>
                    <a:pt x="1025" y="952"/>
                  </a:lnTo>
                  <a:lnTo>
                    <a:pt x="1000" y="949"/>
                  </a:lnTo>
                  <a:lnTo>
                    <a:pt x="976" y="947"/>
                  </a:lnTo>
                  <a:lnTo>
                    <a:pt x="951" y="943"/>
                  </a:lnTo>
                  <a:lnTo>
                    <a:pt x="928" y="940"/>
                  </a:lnTo>
                  <a:lnTo>
                    <a:pt x="905" y="938"/>
                  </a:lnTo>
                  <a:lnTo>
                    <a:pt x="880" y="934"/>
                  </a:lnTo>
                  <a:lnTo>
                    <a:pt x="857" y="930"/>
                  </a:lnTo>
                  <a:lnTo>
                    <a:pt x="834" y="927"/>
                  </a:lnTo>
                  <a:lnTo>
                    <a:pt x="811" y="923"/>
                  </a:lnTo>
                  <a:lnTo>
                    <a:pt x="789" y="919"/>
                  </a:lnTo>
                  <a:lnTo>
                    <a:pt x="766" y="916"/>
                  </a:lnTo>
                  <a:lnTo>
                    <a:pt x="744" y="910"/>
                  </a:lnTo>
                  <a:lnTo>
                    <a:pt x="722" y="907"/>
                  </a:lnTo>
                  <a:lnTo>
                    <a:pt x="700" y="903"/>
                  </a:lnTo>
                  <a:lnTo>
                    <a:pt x="678" y="898"/>
                  </a:lnTo>
                  <a:lnTo>
                    <a:pt x="656" y="894"/>
                  </a:lnTo>
                  <a:lnTo>
                    <a:pt x="635" y="889"/>
                  </a:lnTo>
                  <a:lnTo>
                    <a:pt x="615" y="883"/>
                  </a:lnTo>
                  <a:lnTo>
                    <a:pt x="593" y="878"/>
                  </a:lnTo>
                  <a:lnTo>
                    <a:pt x="573" y="873"/>
                  </a:lnTo>
                  <a:lnTo>
                    <a:pt x="553" y="868"/>
                  </a:lnTo>
                  <a:lnTo>
                    <a:pt x="533" y="863"/>
                  </a:lnTo>
                  <a:lnTo>
                    <a:pt x="513" y="858"/>
                  </a:lnTo>
                  <a:lnTo>
                    <a:pt x="493" y="852"/>
                  </a:lnTo>
                  <a:lnTo>
                    <a:pt x="475" y="846"/>
                  </a:lnTo>
                  <a:lnTo>
                    <a:pt x="456" y="841"/>
                  </a:lnTo>
                  <a:lnTo>
                    <a:pt x="438" y="834"/>
                  </a:lnTo>
                  <a:lnTo>
                    <a:pt x="420" y="828"/>
                  </a:lnTo>
                  <a:lnTo>
                    <a:pt x="402" y="823"/>
                  </a:lnTo>
                  <a:lnTo>
                    <a:pt x="385" y="816"/>
                  </a:lnTo>
                  <a:lnTo>
                    <a:pt x="367" y="810"/>
                  </a:lnTo>
                  <a:lnTo>
                    <a:pt x="350" y="803"/>
                  </a:lnTo>
                  <a:lnTo>
                    <a:pt x="335" y="797"/>
                  </a:lnTo>
                  <a:lnTo>
                    <a:pt x="318" y="791"/>
                  </a:lnTo>
                  <a:lnTo>
                    <a:pt x="303" y="784"/>
                  </a:lnTo>
                  <a:lnTo>
                    <a:pt x="287" y="776"/>
                  </a:lnTo>
                  <a:lnTo>
                    <a:pt x="272" y="770"/>
                  </a:lnTo>
                  <a:lnTo>
                    <a:pt x="258" y="763"/>
                  </a:lnTo>
                  <a:lnTo>
                    <a:pt x="243" y="756"/>
                  </a:lnTo>
                  <a:lnTo>
                    <a:pt x="229" y="749"/>
                  </a:lnTo>
                  <a:lnTo>
                    <a:pt x="215" y="742"/>
                  </a:lnTo>
                  <a:lnTo>
                    <a:pt x="202" y="734"/>
                  </a:lnTo>
                  <a:lnTo>
                    <a:pt x="189" y="727"/>
                  </a:lnTo>
                  <a:lnTo>
                    <a:pt x="178" y="720"/>
                  </a:lnTo>
                  <a:lnTo>
                    <a:pt x="165" y="712"/>
                  </a:lnTo>
                  <a:lnTo>
                    <a:pt x="153" y="704"/>
                  </a:lnTo>
                  <a:lnTo>
                    <a:pt x="143" y="696"/>
                  </a:lnTo>
                  <a:lnTo>
                    <a:pt x="131" y="689"/>
                  </a:lnTo>
                  <a:lnTo>
                    <a:pt x="121" y="681"/>
                  </a:lnTo>
                  <a:lnTo>
                    <a:pt x="111" y="673"/>
                  </a:lnTo>
                  <a:lnTo>
                    <a:pt x="102" y="666"/>
                  </a:lnTo>
                  <a:lnTo>
                    <a:pt x="93" y="658"/>
                  </a:lnTo>
                  <a:lnTo>
                    <a:pt x="84" y="650"/>
                  </a:lnTo>
                  <a:lnTo>
                    <a:pt x="76" y="641"/>
                  </a:lnTo>
                  <a:lnTo>
                    <a:pt x="67" y="633"/>
                  </a:lnTo>
                  <a:lnTo>
                    <a:pt x="60" y="626"/>
                  </a:lnTo>
                  <a:lnTo>
                    <a:pt x="53" y="617"/>
                  </a:lnTo>
                  <a:lnTo>
                    <a:pt x="46" y="609"/>
                  </a:lnTo>
                  <a:lnTo>
                    <a:pt x="40" y="601"/>
                  </a:lnTo>
                  <a:lnTo>
                    <a:pt x="35" y="592"/>
                  </a:lnTo>
                  <a:lnTo>
                    <a:pt x="29" y="584"/>
                  </a:lnTo>
                  <a:lnTo>
                    <a:pt x="24" y="575"/>
                  </a:lnTo>
                  <a:lnTo>
                    <a:pt x="19" y="568"/>
                  </a:lnTo>
                  <a:lnTo>
                    <a:pt x="15" y="559"/>
                  </a:lnTo>
                  <a:lnTo>
                    <a:pt x="13" y="551"/>
                  </a:lnTo>
                  <a:lnTo>
                    <a:pt x="9" y="542"/>
                  </a:lnTo>
                  <a:lnTo>
                    <a:pt x="6" y="533"/>
                  </a:lnTo>
                  <a:lnTo>
                    <a:pt x="4" y="525"/>
                  </a:lnTo>
                  <a:lnTo>
                    <a:pt x="2" y="516"/>
                  </a:lnTo>
                  <a:lnTo>
                    <a:pt x="1" y="508"/>
                  </a:lnTo>
                  <a:lnTo>
                    <a:pt x="0" y="499"/>
                  </a:lnTo>
                  <a:lnTo>
                    <a:pt x="0" y="490"/>
                  </a:lnTo>
                  <a:lnTo>
                    <a:pt x="0" y="482"/>
                  </a:lnTo>
                  <a:lnTo>
                    <a:pt x="0" y="473"/>
                  </a:lnTo>
                  <a:lnTo>
                    <a:pt x="1" y="466"/>
                  </a:lnTo>
                  <a:lnTo>
                    <a:pt x="2" y="457"/>
                  </a:lnTo>
                  <a:lnTo>
                    <a:pt x="4" y="448"/>
                  </a:lnTo>
                  <a:lnTo>
                    <a:pt x="6" y="440"/>
                  </a:lnTo>
                  <a:lnTo>
                    <a:pt x="9" y="431"/>
                  </a:lnTo>
                  <a:lnTo>
                    <a:pt x="13" y="423"/>
                  </a:lnTo>
                  <a:lnTo>
                    <a:pt x="15" y="414"/>
                  </a:lnTo>
                  <a:lnTo>
                    <a:pt x="19" y="406"/>
                  </a:lnTo>
                  <a:lnTo>
                    <a:pt x="24" y="397"/>
                  </a:lnTo>
                  <a:lnTo>
                    <a:pt x="29" y="390"/>
                  </a:lnTo>
                  <a:lnTo>
                    <a:pt x="35" y="381"/>
                  </a:lnTo>
                  <a:lnTo>
                    <a:pt x="40" y="373"/>
                  </a:lnTo>
                  <a:lnTo>
                    <a:pt x="46" y="364"/>
                  </a:lnTo>
                  <a:lnTo>
                    <a:pt x="53" y="356"/>
                  </a:lnTo>
                  <a:lnTo>
                    <a:pt x="60" y="348"/>
                  </a:lnTo>
                  <a:lnTo>
                    <a:pt x="67" y="339"/>
                  </a:lnTo>
                  <a:lnTo>
                    <a:pt x="76" y="332"/>
                  </a:lnTo>
                  <a:lnTo>
                    <a:pt x="84" y="324"/>
                  </a:lnTo>
                  <a:lnTo>
                    <a:pt x="93" y="316"/>
                  </a:lnTo>
                  <a:lnTo>
                    <a:pt x="102" y="307"/>
                  </a:lnTo>
                  <a:lnTo>
                    <a:pt x="111" y="299"/>
                  </a:lnTo>
                  <a:lnTo>
                    <a:pt x="121" y="292"/>
                  </a:lnTo>
                  <a:lnTo>
                    <a:pt x="131" y="284"/>
                  </a:lnTo>
                  <a:lnTo>
                    <a:pt x="143" y="276"/>
                  </a:lnTo>
                  <a:lnTo>
                    <a:pt x="153" y="268"/>
                  </a:lnTo>
                  <a:lnTo>
                    <a:pt x="165" y="261"/>
                  </a:lnTo>
                  <a:lnTo>
                    <a:pt x="178" y="254"/>
                  </a:lnTo>
                  <a:lnTo>
                    <a:pt x="189" y="247"/>
                  </a:lnTo>
                  <a:lnTo>
                    <a:pt x="202" y="239"/>
                  </a:lnTo>
                  <a:lnTo>
                    <a:pt x="215" y="231"/>
                  </a:lnTo>
                  <a:lnTo>
                    <a:pt x="229" y="225"/>
                  </a:lnTo>
                  <a:lnTo>
                    <a:pt x="243" y="217"/>
                  </a:lnTo>
                  <a:lnTo>
                    <a:pt x="258" y="210"/>
                  </a:lnTo>
                  <a:lnTo>
                    <a:pt x="272" y="203"/>
                  </a:lnTo>
                  <a:lnTo>
                    <a:pt x="287" y="196"/>
                  </a:lnTo>
                  <a:lnTo>
                    <a:pt x="303" y="190"/>
                  </a:lnTo>
                  <a:lnTo>
                    <a:pt x="318" y="183"/>
                  </a:lnTo>
                  <a:lnTo>
                    <a:pt x="335" y="176"/>
                  </a:lnTo>
                  <a:lnTo>
                    <a:pt x="350" y="169"/>
                  </a:lnTo>
                  <a:lnTo>
                    <a:pt x="367" y="163"/>
                  </a:lnTo>
                  <a:lnTo>
                    <a:pt x="385" y="156"/>
                  </a:lnTo>
                  <a:lnTo>
                    <a:pt x="402" y="151"/>
                  </a:lnTo>
                  <a:lnTo>
                    <a:pt x="420" y="145"/>
                  </a:lnTo>
                  <a:lnTo>
                    <a:pt x="438" y="138"/>
                  </a:lnTo>
                  <a:lnTo>
                    <a:pt x="456" y="133"/>
                  </a:lnTo>
                  <a:lnTo>
                    <a:pt x="475" y="127"/>
                  </a:lnTo>
                  <a:lnTo>
                    <a:pt x="493" y="122"/>
                  </a:lnTo>
                  <a:lnTo>
                    <a:pt x="513" y="115"/>
                  </a:lnTo>
                  <a:lnTo>
                    <a:pt x="533" y="110"/>
                  </a:lnTo>
                  <a:lnTo>
                    <a:pt x="553" y="105"/>
                  </a:lnTo>
                  <a:lnTo>
                    <a:pt x="573" y="100"/>
                  </a:lnTo>
                  <a:lnTo>
                    <a:pt x="593" y="94"/>
                  </a:lnTo>
                  <a:lnTo>
                    <a:pt x="615" y="89"/>
                  </a:lnTo>
                  <a:lnTo>
                    <a:pt x="635" y="84"/>
                  </a:lnTo>
                  <a:lnTo>
                    <a:pt x="656" y="80"/>
                  </a:lnTo>
                  <a:lnTo>
                    <a:pt x="678" y="75"/>
                  </a:lnTo>
                  <a:lnTo>
                    <a:pt x="700" y="71"/>
                  </a:lnTo>
                  <a:lnTo>
                    <a:pt x="722" y="66"/>
                  </a:lnTo>
                  <a:lnTo>
                    <a:pt x="744" y="62"/>
                  </a:lnTo>
                  <a:lnTo>
                    <a:pt x="766" y="58"/>
                  </a:lnTo>
                  <a:lnTo>
                    <a:pt x="789" y="54"/>
                  </a:lnTo>
                  <a:lnTo>
                    <a:pt x="811" y="51"/>
                  </a:lnTo>
                  <a:lnTo>
                    <a:pt x="834" y="47"/>
                  </a:lnTo>
                  <a:lnTo>
                    <a:pt x="857" y="43"/>
                  </a:lnTo>
                  <a:lnTo>
                    <a:pt x="880" y="39"/>
                  </a:lnTo>
                  <a:lnTo>
                    <a:pt x="905" y="36"/>
                  </a:lnTo>
                  <a:lnTo>
                    <a:pt x="928" y="33"/>
                  </a:lnTo>
                  <a:lnTo>
                    <a:pt x="951" y="30"/>
                  </a:lnTo>
                  <a:lnTo>
                    <a:pt x="976" y="27"/>
                  </a:lnTo>
                  <a:lnTo>
                    <a:pt x="1000" y="25"/>
                  </a:lnTo>
                  <a:lnTo>
                    <a:pt x="1025" y="22"/>
                  </a:lnTo>
                  <a:lnTo>
                    <a:pt x="1049" y="20"/>
                  </a:lnTo>
                  <a:lnTo>
                    <a:pt x="1074" y="17"/>
                  </a:lnTo>
                  <a:lnTo>
                    <a:pt x="1098" y="15"/>
                  </a:lnTo>
                  <a:lnTo>
                    <a:pt x="1123" y="13"/>
                  </a:lnTo>
                  <a:lnTo>
                    <a:pt x="1147" y="11"/>
                  </a:lnTo>
                  <a:lnTo>
                    <a:pt x="1173" y="9"/>
                  </a:lnTo>
                  <a:lnTo>
                    <a:pt x="1197" y="8"/>
                  </a:lnTo>
                  <a:lnTo>
                    <a:pt x="1223" y="7"/>
                  </a:lnTo>
                  <a:lnTo>
                    <a:pt x="1248" y="4"/>
                  </a:lnTo>
                  <a:lnTo>
                    <a:pt x="1273" y="4"/>
                  </a:lnTo>
                  <a:lnTo>
                    <a:pt x="1298" y="3"/>
                  </a:lnTo>
                  <a:lnTo>
                    <a:pt x="1324" y="2"/>
                  </a:lnTo>
                  <a:lnTo>
                    <a:pt x="1349" y="2"/>
                  </a:lnTo>
                  <a:lnTo>
                    <a:pt x="1375" y="0"/>
                  </a:lnTo>
                  <a:lnTo>
                    <a:pt x="1400" y="0"/>
                  </a:lnTo>
                  <a:lnTo>
                    <a:pt x="1426" y="0"/>
                  </a:lnTo>
                  <a:lnTo>
                    <a:pt x="1451" y="0"/>
                  </a:lnTo>
                  <a:lnTo>
                    <a:pt x="1477" y="0"/>
                  </a:lnTo>
                  <a:lnTo>
                    <a:pt x="1503" y="0"/>
                  </a:lnTo>
                  <a:lnTo>
                    <a:pt x="1527" y="0"/>
                  </a:lnTo>
                  <a:lnTo>
                    <a:pt x="1553" y="0"/>
                  </a:lnTo>
                  <a:lnTo>
                    <a:pt x="1579" y="2"/>
                  </a:lnTo>
                  <a:lnTo>
                    <a:pt x="1605" y="2"/>
                  </a:lnTo>
                  <a:lnTo>
                    <a:pt x="1629" y="3"/>
                  </a:lnTo>
                  <a:lnTo>
                    <a:pt x="1655" y="4"/>
                  </a:lnTo>
                  <a:lnTo>
                    <a:pt x="1681" y="6"/>
                  </a:lnTo>
                  <a:lnTo>
                    <a:pt x="1705" y="7"/>
                  </a:lnTo>
                  <a:lnTo>
                    <a:pt x="1731" y="8"/>
                  </a:lnTo>
                  <a:lnTo>
                    <a:pt x="1756" y="11"/>
                  </a:lnTo>
                  <a:lnTo>
                    <a:pt x="1780" y="12"/>
                  </a:lnTo>
                  <a:lnTo>
                    <a:pt x="1806" y="13"/>
                  </a:lnTo>
                  <a:lnTo>
                    <a:pt x="1830" y="16"/>
                  </a:lnTo>
                  <a:lnTo>
                    <a:pt x="1855" y="18"/>
                  </a:lnTo>
                  <a:lnTo>
                    <a:pt x="1879" y="21"/>
                  </a:lnTo>
                  <a:lnTo>
                    <a:pt x="1904" y="24"/>
                  </a:lnTo>
                  <a:lnTo>
                    <a:pt x="1928" y="26"/>
                  </a:lnTo>
                  <a:lnTo>
                    <a:pt x="1952" y="29"/>
                  </a:lnTo>
                  <a:lnTo>
                    <a:pt x="1976" y="31"/>
                  </a:lnTo>
                  <a:lnTo>
                    <a:pt x="1999" y="35"/>
                  </a:lnTo>
                  <a:lnTo>
                    <a:pt x="2024" y="38"/>
                  </a:lnTo>
                  <a:lnTo>
                    <a:pt x="2047" y="42"/>
                  </a:lnTo>
                  <a:lnTo>
                    <a:pt x="2070" y="44"/>
                  </a:lnTo>
                  <a:lnTo>
                    <a:pt x="2093" y="48"/>
                  </a:lnTo>
                  <a:lnTo>
                    <a:pt x="2115" y="52"/>
                  </a:lnTo>
                  <a:lnTo>
                    <a:pt x="2138" y="56"/>
                  </a:lnTo>
                  <a:lnTo>
                    <a:pt x="2160" y="60"/>
                  </a:lnTo>
                  <a:lnTo>
                    <a:pt x="2184" y="65"/>
                  </a:lnTo>
                  <a:lnTo>
                    <a:pt x="2205" y="69"/>
                  </a:lnTo>
                  <a:lnTo>
                    <a:pt x="2227" y="73"/>
                  </a:lnTo>
                  <a:lnTo>
                    <a:pt x="2248" y="78"/>
                  </a:lnTo>
                  <a:lnTo>
                    <a:pt x="2270" y="83"/>
                  </a:lnTo>
                  <a:lnTo>
                    <a:pt x="2291" y="87"/>
                  </a:lnTo>
                  <a:lnTo>
                    <a:pt x="2311" y="92"/>
                  </a:lnTo>
                  <a:lnTo>
                    <a:pt x="2332" y="97"/>
                  </a:lnTo>
                  <a:lnTo>
                    <a:pt x="2352" y="102"/>
                  </a:lnTo>
                  <a:lnTo>
                    <a:pt x="2373" y="107"/>
                  </a:lnTo>
                  <a:lnTo>
                    <a:pt x="2392" y="112"/>
                  </a:lnTo>
                  <a:lnTo>
                    <a:pt x="2412" y="119"/>
                  </a:lnTo>
                  <a:lnTo>
                    <a:pt x="2431" y="124"/>
                  </a:lnTo>
                  <a:lnTo>
                    <a:pt x="2450" y="129"/>
                  </a:lnTo>
                  <a:lnTo>
                    <a:pt x="2468" y="136"/>
                  </a:lnTo>
                  <a:lnTo>
                    <a:pt x="2487" y="142"/>
                  </a:lnTo>
                  <a:lnTo>
                    <a:pt x="2505" y="147"/>
                  </a:lnTo>
                  <a:lnTo>
                    <a:pt x="2523" y="154"/>
                  </a:lnTo>
                  <a:lnTo>
                    <a:pt x="2539" y="160"/>
                  </a:lnTo>
                  <a:lnTo>
                    <a:pt x="2556" y="167"/>
                  </a:lnTo>
                  <a:lnTo>
                    <a:pt x="2573" y="173"/>
                  </a:lnTo>
                  <a:lnTo>
                    <a:pt x="2590" y="180"/>
                  </a:lnTo>
                  <a:lnTo>
                    <a:pt x="2605" y="186"/>
                  </a:lnTo>
                  <a:lnTo>
                    <a:pt x="2621" y="192"/>
                  </a:lnTo>
                  <a:lnTo>
                    <a:pt x="2636" y="200"/>
                  </a:lnTo>
                  <a:lnTo>
                    <a:pt x="2650" y="207"/>
                  </a:lnTo>
                  <a:lnTo>
                    <a:pt x="2666" y="214"/>
                  </a:lnTo>
                  <a:lnTo>
                    <a:pt x="2680" y="221"/>
                  </a:lnTo>
                  <a:lnTo>
                    <a:pt x="2693" y="229"/>
                  </a:lnTo>
                  <a:lnTo>
                    <a:pt x="2707" y="235"/>
                  </a:lnTo>
                  <a:lnTo>
                    <a:pt x="2720" y="243"/>
                  </a:lnTo>
                  <a:lnTo>
                    <a:pt x="2733" y="250"/>
                  </a:lnTo>
                  <a:lnTo>
                    <a:pt x="2744" y="257"/>
                  </a:lnTo>
                  <a:lnTo>
                    <a:pt x="2756" y="265"/>
                  </a:lnTo>
                  <a:lnTo>
                    <a:pt x="2768" y="272"/>
                  </a:lnTo>
                  <a:lnTo>
                    <a:pt x="2779" y="280"/>
                  </a:lnTo>
                  <a:lnTo>
                    <a:pt x="2789" y="288"/>
                  </a:lnTo>
                  <a:lnTo>
                    <a:pt x="2800" y="296"/>
                  </a:lnTo>
                  <a:lnTo>
                    <a:pt x="2809" y="303"/>
                  </a:lnTo>
                  <a:lnTo>
                    <a:pt x="2819" y="312"/>
                  </a:lnTo>
                  <a:lnTo>
                    <a:pt x="2828" y="320"/>
                  </a:lnTo>
                  <a:lnTo>
                    <a:pt x="2836" y="328"/>
                  </a:lnTo>
                  <a:lnTo>
                    <a:pt x="2844" y="336"/>
                  </a:lnTo>
                  <a:lnTo>
                    <a:pt x="2851" y="343"/>
                  </a:lnTo>
                  <a:lnTo>
                    <a:pt x="2859" y="352"/>
                  </a:lnTo>
                  <a:lnTo>
                    <a:pt x="2866" y="360"/>
                  </a:lnTo>
                  <a:lnTo>
                    <a:pt x="2872" y="369"/>
                  </a:lnTo>
                  <a:lnTo>
                    <a:pt x="2878" y="377"/>
                  </a:lnTo>
                  <a:lnTo>
                    <a:pt x="2884" y="384"/>
                  </a:lnTo>
                  <a:lnTo>
                    <a:pt x="2889" y="394"/>
                  </a:lnTo>
                  <a:lnTo>
                    <a:pt x="2894" y="401"/>
                  </a:lnTo>
                  <a:lnTo>
                    <a:pt x="2898" y="410"/>
                  </a:lnTo>
                  <a:lnTo>
                    <a:pt x="2902" y="418"/>
                  </a:lnTo>
                  <a:lnTo>
                    <a:pt x="2905" y="427"/>
                  </a:lnTo>
                  <a:lnTo>
                    <a:pt x="2908" y="436"/>
                  </a:lnTo>
                  <a:lnTo>
                    <a:pt x="2911" y="444"/>
                  </a:lnTo>
                  <a:lnTo>
                    <a:pt x="2912" y="453"/>
                  </a:lnTo>
                  <a:lnTo>
                    <a:pt x="2915" y="461"/>
                  </a:lnTo>
                  <a:lnTo>
                    <a:pt x="2915" y="470"/>
                  </a:lnTo>
                  <a:lnTo>
                    <a:pt x="2916" y="479"/>
                  </a:lnTo>
                  <a:lnTo>
                    <a:pt x="2916" y="486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Rectangle 12"/>
            <p:cNvSpPr>
              <a:spLocks noChangeArrowheads="1"/>
            </p:cNvSpPr>
            <p:nvPr/>
          </p:nvSpPr>
          <p:spPr bwMode="auto">
            <a:xfrm>
              <a:off x="6781800" y="3384550"/>
              <a:ext cx="196850" cy="52387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Rectangle 13"/>
            <p:cNvSpPr>
              <a:spLocks noChangeArrowheads="1"/>
            </p:cNvSpPr>
            <p:nvPr/>
          </p:nvSpPr>
          <p:spPr bwMode="auto">
            <a:xfrm>
              <a:off x="7569200" y="3384550"/>
              <a:ext cx="458788" cy="52387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4"/>
            <p:cNvSpPr>
              <a:spLocks noChangeShapeType="1"/>
            </p:cNvSpPr>
            <p:nvPr/>
          </p:nvSpPr>
          <p:spPr bwMode="auto">
            <a:xfrm>
              <a:off x="6978650" y="3711575"/>
              <a:ext cx="1588" cy="1317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5"/>
            <p:cNvSpPr>
              <a:spLocks noChangeShapeType="1"/>
            </p:cNvSpPr>
            <p:nvPr/>
          </p:nvSpPr>
          <p:spPr bwMode="auto">
            <a:xfrm>
              <a:off x="7569200" y="3778250"/>
              <a:ext cx="1588" cy="1301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Rectangle 16"/>
            <p:cNvSpPr>
              <a:spLocks noChangeArrowheads="1"/>
            </p:cNvSpPr>
            <p:nvPr/>
          </p:nvSpPr>
          <p:spPr bwMode="auto">
            <a:xfrm>
              <a:off x="6978650" y="3319463"/>
              <a:ext cx="720725" cy="13017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7"/>
            <p:cNvSpPr>
              <a:spLocks noChangeShapeType="1"/>
            </p:cNvSpPr>
            <p:nvPr/>
          </p:nvSpPr>
          <p:spPr bwMode="auto">
            <a:xfrm>
              <a:off x="1208088" y="3449638"/>
              <a:ext cx="1377950" cy="1587"/>
            </a:xfrm>
            <a:prstGeom prst="line">
              <a:avLst/>
            </a:prstGeom>
            <a:noFill/>
            <a:ln w="104775">
              <a:solidFill>
                <a:srgbClr val="8682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8"/>
            <p:cNvSpPr>
              <a:spLocks noChangeShapeType="1"/>
            </p:cNvSpPr>
            <p:nvPr/>
          </p:nvSpPr>
          <p:spPr bwMode="auto">
            <a:xfrm>
              <a:off x="2257425" y="3449638"/>
              <a:ext cx="1377950" cy="1587"/>
            </a:xfrm>
            <a:prstGeom prst="line">
              <a:avLst/>
            </a:prstGeom>
            <a:noFill/>
            <a:ln w="104775">
              <a:solidFill>
                <a:srgbClr val="8682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9"/>
            <p:cNvSpPr>
              <a:spLocks noChangeShapeType="1"/>
            </p:cNvSpPr>
            <p:nvPr/>
          </p:nvSpPr>
          <p:spPr bwMode="auto">
            <a:xfrm>
              <a:off x="3438525" y="3449638"/>
              <a:ext cx="1376363" cy="1587"/>
            </a:xfrm>
            <a:prstGeom prst="line">
              <a:avLst/>
            </a:prstGeom>
            <a:noFill/>
            <a:ln w="104775">
              <a:solidFill>
                <a:srgbClr val="86828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Rectangle 20"/>
            <p:cNvSpPr>
              <a:spLocks noChangeArrowheads="1"/>
            </p:cNvSpPr>
            <p:nvPr/>
          </p:nvSpPr>
          <p:spPr bwMode="auto">
            <a:xfrm>
              <a:off x="5732463" y="1614488"/>
              <a:ext cx="393700" cy="36703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21"/>
            <p:cNvSpPr>
              <a:spLocks/>
            </p:cNvSpPr>
            <p:nvPr/>
          </p:nvSpPr>
          <p:spPr bwMode="auto">
            <a:xfrm>
              <a:off x="6781800" y="2684463"/>
              <a:ext cx="1311275" cy="349250"/>
            </a:xfrm>
            <a:custGeom>
              <a:avLst/>
              <a:gdLst>
                <a:gd name="T0" fmla="*/ 3299 w 3304"/>
                <a:gd name="T1" fmla="*/ 480 h 881"/>
                <a:gd name="T2" fmla="*/ 3274 w 3304"/>
                <a:gd name="T3" fmla="*/ 525 h 881"/>
                <a:gd name="T4" fmla="*/ 3232 w 3304"/>
                <a:gd name="T5" fmla="*/ 570 h 881"/>
                <a:gd name="T6" fmla="*/ 3172 w 3304"/>
                <a:gd name="T7" fmla="*/ 614 h 881"/>
                <a:gd name="T8" fmla="*/ 3096 w 3304"/>
                <a:gd name="T9" fmla="*/ 655 h 881"/>
                <a:gd name="T10" fmla="*/ 3003 w 3304"/>
                <a:gd name="T11" fmla="*/ 694 h 881"/>
                <a:gd name="T12" fmla="*/ 2896 w 3304"/>
                <a:gd name="T13" fmla="*/ 730 h 881"/>
                <a:gd name="T14" fmla="*/ 2777 w 3304"/>
                <a:gd name="T15" fmla="*/ 763 h 881"/>
                <a:gd name="T16" fmla="*/ 2642 w 3304"/>
                <a:gd name="T17" fmla="*/ 793 h 881"/>
                <a:gd name="T18" fmla="*/ 2499 w 3304"/>
                <a:gd name="T19" fmla="*/ 819 h 881"/>
                <a:gd name="T20" fmla="*/ 2346 w 3304"/>
                <a:gd name="T21" fmla="*/ 841 h 881"/>
                <a:gd name="T22" fmla="*/ 2185 w 3304"/>
                <a:gd name="T23" fmla="*/ 857 h 881"/>
                <a:gd name="T24" fmla="*/ 2017 w 3304"/>
                <a:gd name="T25" fmla="*/ 870 h 881"/>
                <a:gd name="T26" fmla="*/ 1847 w 3304"/>
                <a:gd name="T27" fmla="*/ 878 h 881"/>
                <a:gd name="T28" fmla="*/ 1674 w 3304"/>
                <a:gd name="T29" fmla="*/ 881 h 881"/>
                <a:gd name="T30" fmla="*/ 1500 w 3304"/>
                <a:gd name="T31" fmla="*/ 879 h 881"/>
                <a:gd name="T32" fmla="*/ 1329 w 3304"/>
                <a:gd name="T33" fmla="*/ 873 h 881"/>
                <a:gd name="T34" fmla="*/ 1161 w 3304"/>
                <a:gd name="T35" fmla="*/ 861 h 881"/>
                <a:gd name="T36" fmla="*/ 999 w 3304"/>
                <a:gd name="T37" fmla="*/ 846 h 881"/>
                <a:gd name="T38" fmla="*/ 843 w 3304"/>
                <a:gd name="T39" fmla="*/ 825 h 881"/>
                <a:gd name="T40" fmla="*/ 696 w 3304"/>
                <a:gd name="T41" fmla="*/ 799 h 881"/>
                <a:gd name="T42" fmla="*/ 561 w 3304"/>
                <a:gd name="T43" fmla="*/ 771 h 881"/>
                <a:gd name="T44" fmla="*/ 437 w 3304"/>
                <a:gd name="T45" fmla="*/ 739 h 881"/>
                <a:gd name="T46" fmla="*/ 326 w 3304"/>
                <a:gd name="T47" fmla="*/ 703 h 881"/>
                <a:gd name="T48" fmla="*/ 231 w 3304"/>
                <a:gd name="T49" fmla="*/ 665 h 881"/>
                <a:gd name="T50" fmla="*/ 149 w 3304"/>
                <a:gd name="T51" fmla="*/ 624 h 881"/>
                <a:gd name="T52" fmla="*/ 86 w 3304"/>
                <a:gd name="T53" fmla="*/ 580 h 881"/>
                <a:gd name="T54" fmla="*/ 40 w 3304"/>
                <a:gd name="T55" fmla="*/ 536 h 881"/>
                <a:gd name="T56" fmla="*/ 11 w 3304"/>
                <a:gd name="T57" fmla="*/ 490 h 881"/>
                <a:gd name="T58" fmla="*/ 0 w 3304"/>
                <a:gd name="T59" fmla="*/ 445 h 881"/>
                <a:gd name="T60" fmla="*/ 7 w 3304"/>
                <a:gd name="T61" fmla="*/ 398 h 881"/>
                <a:gd name="T62" fmla="*/ 33 w 3304"/>
                <a:gd name="T63" fmla="*/ 352 h 881"/>
                <a:gd name="T64" fmla="*/ 77 w 3304"/>
                <a:gd name="T65" fmla="*/ 308 h 881"/>
                <a:gd name="T66" fmla="*/ 138 w 3304"/>
                <a:gd name="T67" fmla="*/ 264 h 881"/>
                <a:gd name="T68" fmla="*/ 215 w 3304"/>
                <a:gd name="T69" fmla="*/ 223 h 881"/>
                <a:gd name="T70" fmla="*/ 309 w 3304"/>
                <a:gd name="T71" fmla="*/ 184 h 881"/>
                <a:gd name="T72" fmla="*/ 417 w 3304"/>
                <a:gd name="T73" fmla="*/ 148 h 881"/>
                <a:gd name="T74" fmla="*/ 539 w 3304"/>
                <a:gd name="T75" fmla="*/ 115 h 881"/>
                <a:gd name="T76" fmla="*/ 673 w 3304"/>
                <a:gd name="T77" fmla="*/ 85 h 881"/>
                <a:gd name="T78" fmla="*/ 818 w 3304"/>
                <a:gd name="T79" fmla="*/ 61 h 881"/>
                <a:gd name="T80" fmla="*/ 972 w 3304"/>
                <a:gd name="T81" fmla="*/ 39 h 881"/>
                <a:gd name="T82" fmla="*/ 1133 w 3304"/>
                <a:gd name="T83" fmla="*/ 22 h 881"/>
                <a:gd name="T84" fmla="*/ 1300 w 3304"/>
                <a:gd name="T85" fmla="*/ 10 h 881"/>
                <a:gd name="T86" fmla="*/ 1472 w 3304"/>
                <a:gd name="T87" fmla="*/ 3 h 881"/>
                <a:gd name="T88" fmla="*/ 1645 w 3304"/>
                <a:gd name="T89" fmla="*/ 0 h 881"/>
                <a:gd name="T90" fmla="*/ 1819 w 3304"/>
                <a:gd name="T91" fmla="*/ 3 h 881"/>
                <a:gd name="T92" fmla="*/ 1990 w 3304"/>
                <a:gd name="T93" fmla="*/ 9 h 881"/>
                <a:gd name="T94" fmla="*/ 2158 w 3304"/>
                <a:gd name="T95" fmla="*/ 21 h 881"/>
                <a:gd name="T96" fmla="*/ 2319 w 3304"/>
                <a:gd name="T97" fmla="*/ 38 h 881"/>
                <a:gd name="T98" fmla="*/ 2474 w 3304"/>
                <a:gd name="T99" fmla="*/ 58 h 881"/>
                <a:gd name="T100" fmla="*/ 2619 w 3304"/>
                <a:gd name="T101" fmla="*/ 84 h 881"/>
                <a:gd name="T102" fmla="*/ 2755 w 3304"/>
                <a:gd name="T103" fmla="*/ 112 h 881"/>
                <a:gd name="T104" fmla="*/ 2877 w 3304"/>
                <a:gd name="T105" fmla="*/ 145 h 881"/>
                <a:gd name="T106" fmla="*/ 2987 w 3304"/>
                <a:gd name="T107" fmla="*/ 181 h 881"/>
                <a:gd name="T108" fmla="*/ 3082 w 3304"/>
                <a:gd name="T109" fmla="*/ 219 h 881"/>
                <a:gd name="T110" fmla="*/ 3161 w 3304"/>
                <a:gd name="T111" fmla="*/ 261 h 881"/>
                <a:gd name="T112" fmla="*/ 3223 w 3304"/>
                <a:gd name="T113" fmla="*/ 304 h 881"/>
                <a:gd name="T114" fmla="*/ 3268 w 3304"/>
                <a:gd name="T115" fmla="*/ 348 h 881"/>
                <a:gd name="T116" fmla="*/ 3295 w 3304"/>
                <a:gd name="T117" fmla="*/ 395 h 881"/>
                <a:gd name="T118" fmla="*/ 3304 w 3304"/>
                <a:gd name="T119" fmla="*/ 441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04" h="881">
                  <a:moveTo>
                    <a:pt x="3304" y="441"/>
                  </a:moveTo>
                  <a:lnTo>
                    <a:pt x="3304" y="449"/>
                  </a:lnTo>
                  <a:lnTo>
                    <a:pt x="3304" y="456"/>
                  </a:lnTo>
                  <a:lnTo>
                    <a:pt x="3303" y="464"/>
                  </a:lnTo>
                  <a:lnTo>
                    <a:pt x="3300" y="472"/>
                  </a:lnTo>
                  <a:lnTo>
                    <a:pt x="3299" y="480"/>
                  </a:lnTo>
                  <a:lnTo>
                    <a:pt x="3295" y="486"/>
                  </a:lnTo>
                  <a:lnTo>
                    <a:pt x="3292" y="494"/>
                  </a:lnTo>
                  <a:lnTo>
                    <a:pt x="3288" y="502"/>
                  </a:lnTo>
                  <a:lnTo>
                    <a:pt x="3284" y="509"/>
                  </a:lnTo>
                  <a:lnTo>
                    <a:pt x="3279" y="517"/>
                  </a:lnTo>
                  <a:lnTo>
                    <a:pt x="3274" y="525"/>
                  </a:lnTo>
                  <a:lnTo>
                    <a:pt x="3268" y="533"/>
                  </a:lnTo>
                  <a:lnTo>
                    <a:pt x="3261" y="540"/>
                  </a:lnTo>
                  <a:lnTo>
                    <a:pt x="3255" y="548"/>
                  </a:lnTo>
                  <a:lnTo>
                    <a:pt x="3248" y="554"/>
                  </a:lnTo>
                  <a:lnTo>
                    <a:pt x="3239" y="562"/>
                  </a:lnTo>
                  <a:lnTo>
                    <a:pt x="3232" y="570"/>
                  </a:lnTo>
                  <a:lnTo>
                    <a:pt x="3223" y="578"/>
                  </a:lnTo>
                  <a:lnTo>
                    <a:pt x="3214" y="584"/>
                  </a:lnTo>
                  <a:lnTo>
                    <a:pt x="3205" y="592"/>
                  </a:lnTo>
                  <a:lnTo>
                    <a:pt x="3194" y="598"/>
                  </a:lnTo>
                  <a:lnTo>
                    <a:pt x="3184" y="606"/>
                  </a:lnTo>
                  <a:lnTo>
                    <a:pt x="3172" y="614"/>
                  </a:lnTo>
                  <a:lnTo>
                    <a:pt x="3161" y="620"/>
                  </a:lnTo>
                  <a:lnTo>
                    <a:pt x="3149" y="627"/>
                  </a:lnTo>
                  <a:lnTo>
                    <a:pt x="3136" y="634"/>
                  </a:lnTo>
                  <a:lnTo>
                    <a:pt x="3123" y="641"/>
                  </a:lnTo>
                  <a:lnTo>
                    <a:pt x="3110" y="649"/>
                  </a:lnTo>
                  <a:lnTo>
                    <a:pt x="3096" y="655"/>
                  </a:lnTo>
                  <a:lnTo>
                    <a:pt x="3082" y="661"/>
                  </a:lnTo>
                  <a:lnTo>
                    <a:pt x="3067" y="668"/>
                  </a:lnTo>
                  <a:lnTo>
                    <a:pt x="3052" y="674"/>
                  </a:lnTo>
                  <a:lnTo>
                    <a:pt x="3037" y="681"/>
                  </a:lnTo>
                  <a:lnTo>
                    <a:pt x="3020" y="687"/>
                  </a:lnTo>
                  <a:lnTo>
                    <a:pt x="3003" y="694"/>
                  </a:lnTo>
                  <a:lnTo>
                    <a:pt x="2987" y="700"/>
                  </a:lnTo>
                  <a:lnTo>
                    <a:pt x="2970" y="707"/>
                  </a:lnTo>
                  <a:lnTo>
                    <a:pt x="2952" y="713"/>
                  </a:lnTo>
                  <a:lnTo>
                    <a:pt x="2934" y="718"/>
                  </a:lnTo>
                  <a:lnTo>
                    <a:pt x="2916" y="725"/>
                  </a:lnTo>
                  <a:lnTo>
                    <a:pt x="2896" y="730"/>
                  </a:lnTo>
                  <a:lnTo>
                    <a:pt x="2877" y="736"/>
                  </a:lnTo>
                  <a:lnTo>
                    <a:pt x="2858" y="741"/>
                  </a:lnTo>
                  <a:lnTo>
                    <a:pt x="2838" y="748"/>
                  </a:lnTo>
                  <a:lnTo>
                    <a:pt x="2818" y="753"/>
                  </a:lnTo>
                  <a:lnTo>
                    <a:pt x="2797" y="758"/>
                  </a:lnTo>
                  <a:lnTo>
                    <a:pt x="2777" y="763"/>
                  </a:lnTo>
                  <a:lnTo>
                    <a:pt x="2755" y="768"/>
                  </a:lnTo>
                  <a:lnTo>
                    <a:pt x="2733" y="774"/>
                  </a:lnTo>
                  <a:lnTo>
                    <a:pt x="2711" y="779"/>
                  </a:lnTo>
                  <a:lnTo>
                    <a:pt x="2689" y="784"/>
                  </a:lnTo>
                  <a:lnTo>
                    <a:pt x="2666" y="789"/>
                  </a:lnTo>
                  <a:lnTo>
                    <a:pt x="2642" y="793"/>
                  </a:lnTo>
                  <a:lnTo>
                    <a:pt x="2619" y="798"/>
                  </a:lnTo>
                  <a:lnTo>
                    <a:pt x="2596" y="802"/>
                  </a:lnTo>
                  <a:lnTo>
                    <a:pt x="2573" y="807"/>
                  </a:lnTo>
                  <a:lnTo>
                    <a:pt x="2548" y="811"/>
                  </a:lnTo>
                  <a:lnTo>
                    <a:pt x="2524" y="815"/>
                  </a:lnTo>
                  <a:lnTo>
                    <a:pt x="2499" y="819"/>
                  </a:lnTo>
                  <a:lnTo>
                    <a:pt x="2474" y="823"/>
                  </a:lnTo>
                  <a:lnTo>
                    <a:pt x="2449" y="826"/>
                  </a:lnTo>
                  <a:lnTo>
                    <a:pt x="2423" y="830"/>
                  </a:lnTo>
                  <a:lnTo>
                    <a:pt x="2398" y="834"/>
                  </a:lnTo>
                  <a:lnTo>
                    <a:pt x="2372" y="837"/>
                  </a:lnTo>
                  <a:lnTo>
                    <a:pt x="2346" y="841"/>
                  </a:lnTo>
                  <a:lnTo>
                    <a:pt x="2319" y="843"/>
                  </a:lnTo>
                  <a:lnTo>
                    <a:pt x="2293" y="847"/>
                  </a:lnTo>
                  <a:lnTo>
                    <a:pt x="2266" y="850"/>
                  </a:lnTo>
                  <a:lnTo>
                    <a:pt x="2239" y="852"/>
                  </a:lnTo>
                  <a:lnTo>
                    <a:pt x="2212" y="855"/>
                  </a:lnTo>
                  <a:lnTo>
                    <a:pt x="2185" y="857"/>
                  </a:lnTo>
                  <a:lnTo>
                    <a:pt x="2158" y="860"/>
                  </a:lnTo>
                  <a:lnTo>
                    <a:pt x="2129" y="863"/>
                  </a:lnTo>
                  <a:lnTo>
                    <a:pt x="2102" y="865"/>
                  </a:lnTo>
                  <a:lnTo>
                    <a:pt x="2074" y="866"/>
                  </a:lnTo>
                  <a:lnTo>
                    <a:pt x="2046" y="869"/>
                  </a:lnTo>
                  <a:lnTo>
                    <a:pt x="2017" y="870"/>
                  </a:lnTo>
                  <a:lnTo>
                    <a:pt x="1990" y="872"/>
                  </a:lnTo>
                  <a:lnTo>
                    <a:pt x="1962" y="873"/>
                  </a:lnTo>
                  <a:lnTo>
                    <a:pt x="1933" y="874"/>
                  </a:lnTo>
                  <a:lnTo>
                    <a:pt x="1904" y="875"/>
                  </a:lnTo>
                  <a:lnTo>
                    <a:pt x="1875" y="877"/>
                  </a:lnTo>
                  <a:lnTo>
                    <a:pt x="1847" y="878"/>
                  </a:lnTo>
                  <a:lnTo>
                    <a:pt x="1819" y="879"/>
                  </a:lnTo>
                  <a:lnTo>
                    <a:pt x="1789" y="879"/>
                  </a:lnTo>
                  <a:lnTo>
                    <a:pt x="1761" y="881"/>
                  </a:lnTo>
                  <a:lnTo>
                    <a:pt x="1732" y="881"/>
                  </a:lnTo>
                  <a:lnTo>
                    <a:pt x="1703" y="881"/>
                  </a:lnTo>
                  <a:lnTo>
                    <a:pt x="1674" y="881"/>
                  </a:lnTo>
                  <a:lnTo>
                    <a:pt x="1645" y="881"/>
                  </a:lnTo>
                  <a:lnTo>
                    <a:pt x="1616" y="881"/>
                  </a:lnTo>
                  <a:lnTo>
                    <a:pt x="1587" y="881"/>
                  </a:lnTo>
                  <a:lnTo>
                    <a:pt x="1558" y="881"/>
                  </a:lnTo>
                  <a:lnTo>
                    <a:pt x="1530" y="879"/>
                  </a:lnTo>
                  <a:lnTo>
                    <a:pt x="1500" y="879"/>
                  </a:lnTo>
                  <a:lnTo>
                    <a:pt x="1472" y="878"/>
                  </a:lnTo>
                  <a:lnTo>
                    <a:pt x="1444" y="878"/>
                  </a:lnTo>
                  <a:lnTo>
                    <a:pt x="1414" y="877"/>
                  </a:lnTo>
                  <a:lnTo>
                    <a:pt x="1386" y="875"/>
                  </a:lnTo>
                  <a:lnTo>
                    <a:pt x="1357" y="874"/>
                  </a:lnTo>
                  <a:lnTo>
                    <a:pt x="1329" y="873"/>
                  </a:lnTo>
                  <a:lnTo>
                    <a:pt x="1300" y="872"/>
                  </a:lnTo>
                  <a:lnTo>
                    <a:pt x="1272" y="869"/>
                  </a:lnTo>
                  <a:lnTo>
                    <a:pt x="1245" y="868"/>
                  </a:lnTo>
                  <a:lnTo>
                    <a:pt x="1217" y="865"/>
                  </a:lnTo>
                  <a:lnTo>
                    <a:pt x="1188" y="864"/>
                  </a:lnTo>
                  <a:lnTo>
                    <a:pt x="1161" y="861"/>
                  </a:lnTo>
                  <a:lnTo>
                    <a:pt x="1133" y="859"/>
                  </a:lnTo>
                  <a:lnTo>
                    <a:pt x="1106" y="856"/>
                  </a:lnTo>
                  <a:lnTo>
                    <a:pt x="1079" y="853"/>
                  </a:lnTo>
                  <a:lnTo>
                    <a:pt x="1052" y="851"/>
                  </a:lnTo>
                  <a:lnTo>
                    <a:pt x="1025" y="848"/>
                  </a:lnTo>
                  <a:lnTo>
                    <a:pt x="999" y="846"/>
                  </a:lnTo>
                  <a:lnTo>
                    <a:pt x="972" y="842"/>
                  </a:lnTo>
                  <a:lnTo>
                    <a:pt x="946" y="839"/>
                  </a:lnTo>
                  <a:lnTo>
                    <a:pt x="920" y="835"/>
                  </a:lnTo>
                  <a:lnTo>
                    <a:pt x="894" y="832"/>
                  </a:lnTo>
                  <a:lnTo>
                    <a:pt x="869" y="828"/>
                  </a:lnTo>
                  <a:lnTo>
                    <a:pt x="843" y="825"/>
                  </a:lnTo>
                  <a:lnTo>
                    <a:pt x="818" y="821"/>
                  </a:lnTo>
                  <a:lnTo>
                    <a:pt x="793" y="817"/>
                  </a:lnTo>
                  <a:lnTo>
                    <a:pt x="768" y="812"/>
                  </a:lnTo>
                  <a:lnTo>
                    <a:pt x="745" y="808"/>
                  </a:lnTo>
                  <a:lnTo>
                    <a:pt x="720" y="805"/>
                  </a:lnTo>
                  <a:lnTo>
                    <a:pt x="696" y="799"/>
                  </a:lnTo>
                  <a:lnTo>
                    <a:pt x="673" y="795"/>
                  </a:lnTo>
                  <a:lnTo>
                    <a:pt x="649" y="790"/>
                  </a:lnTo>
                  <a:lnTo>
                    <a:pt x="628" y="786"/>
                  </a:lnTo>
                  <a:lnTo>
                    <a:pt x="604" y="781"/>
                  </a:lnTo>
                  <a:lnTo>
                    <a:pt x="582" y="776"/>
                  </a:lnTo>
                  <a:lnTo>
                    <a:pt x="561" y="771"/>
                  </a:lnTo>
                  <a:lnTo>
                    <a:pt x="539" y="766"/>
                  </a:lnTo>
                  <a:lnTo>
                    <a:pt x="518" y="761"/>
                  </a:lnTo>
                  <a:lnTo>
                    <a:pt x="497" y="756"/>
                  </a:lnTo>
                  <a:lnTo>
                    <a:pt x="477" y="750"/>
                  </a:lnTo>
                  <a:lnTo>
                    <a:pt x="456" y="744"/>
                  </a:lnTo>
                  <a:lnTo>
                    <a:pt x="437" y="739"/>
                  </a:lnTo>
                  <a:lnTo>
                    <a:pt x="417" y="734"/>
                  </a:lnTo>
                  <a:lnTo>
                    <a:pt x="398" y="727"/>
                  </a:lnTo>
                  <a:lnTo>
                    <a:pt x="380" y="722"/>
                  </a:lnTo>
                  <a:lnTo>
                    <a:pt x="361" y="716"/>
                  </a:lnTo>
                  <a:lnTo>
                    <a:pt x="344" y="709"/>
                  </a:lnTo>
                  <a:lnTo>
                    <a:pt x="326" y="703"/>
                  </a:lnTo>
                  <a:lnTo>
                    <a:pt x="309" y="698"/>
                  </a:lnTo>
                  <a:lnTo>
                    <a:pt x="292" y="691"/>
                  </a:lnTo>
                  <a:lnTo>
                    <a:pt x="276" y="685"/>
                  </a:lnTo>
                  <a:lnTo>
                    <a:pt x="260" y="678"/>
                  </a:lnTo>
                  <a:lnTo>
                    <a:pt x="245" y="672"/>
                  </a:lnTo>
                  <a:lnTo>
                    <a:pt x="231" y="665"/>
                  </a:lnTo>
                  <a:lnTo>
                    <a:pt x="215" y="658"/>
                  </a:lnTo>
                  <a:lnTo>
                    <a:pt x="202" y="651"/>
                  </a:lnTo>
                  <a:lnTo>
                    <a:pt x="188" y="645"/>
                  </a:lnTo>
                  <a:lnTo>
                    <a:pt x="175" y="638"/>
                  </a:lnTo>
                  <a:lnTo>
                    <a:pt x="162" y="630"/>
                  </a:lnTo>
                  <a:lnTo>
                    <a:pt x="149" y="624"/>
                  </a:lnTo>
                  <a:lnTo>
                    <a:pt x="138" y="616"/>
                  </a:lnTo>
                  <a:lnTo>
                    <a:pt x="126" y="610"/>
                  </a:lnTo>
                  <a:lnTo>
                    <a:pt x="116" y="602"/>
                  </a:lnTo>
                  <a:lnTo>
                    <a:pt x="105" y="596"/>
                  </a:lnTo>
                  <a:lnTo>
                    <a:pt x="95" y="588"/>
                  </a:lnTo>
                  <a:lnTo>
                    <a:pt x="86" y="580"/>
                  </a:lnTo>
                  <a:lnTo>
                    <a:pt x="77" y="574"/>
                  </a:lnTo>
                  <a:lnTo>
                    <a:pt x="68" y="566"/>
                  </a:lnTo>
                  <a:lnTo>
                    <a:pt x="60" y="558"/>
                  </a:lnTo>
                  <a:lnTo>
                    <a:pt x="53" y="551"/>
                  </a:lnTo>
                  <a:lnTo>
                    <a:pt x="46" y="544"/>
                  </a:lnTo>
                  <a:lnTo>
                    <a:pt x="40" y="536"/>
                  </a:lnTo>
                  <a:lnTo>
                    <a:pt x="33" y="529"/>
                  </a:lnTo>
                  <a:lnTo>
                    <a:pt x="28" y="521"/>
                  </a:lnTo>
                  <a:lnTo>
                    <a:pt x="23" y="513"/>
                  </a:lnTo>
                  <a:lnTo>
                    <a:pt x="19" y="505"/>
                  </a:lnTo>
                  <a:lnTo>
                    <a:pt x="14" y="498"/>
                  </a:lnTo>
                  <a:lnTo>
                    <a:pt x="11" y="490"/>
                  </a:lnTo>
                  <a:lnTo>
                    <a:pt x="7" y="484"/>
                  </a:lnTo>
                  <a:lnTo>
                    <a:pt x="5" y="476"/>
                  </a:lnTo>
                  <a:lnTo>
                    <a:pt x="4" y="468"/>
                  </a:lnTo>
                  <a:lnTo>
                    <a:pt x="2" y="460"/>
                  </a:lnTo>
                  <a:lnTo>
                    <a:pt x="1" y="453"/>
                  </a:lnTo>
                  <a:lnTo>
                    <a:pt x="0" y="445"/>
                  </a:lnTo>
                  <a:lnTo>
                    <a:pt x="0" y="437"/>
                  </a:lnTo>
                  <a:lnTo>
                    <a:pt x="1" y="429"/>
                  </a:lnTo>
                  <a:lnTo>
                    <a:pt x="2" y="422"/>
                  </a:lnTo>
                  <a:lnTo>
                    <a:pt x="4" y="414"/>
                  </a:lnTo>
                  <a:lnTo>
                    <a:pt x="5" y="406"/>
                  </a:lnTo>
                  <a:lnTo>
                    <a:pt x="7" y="398"/>
                  </a:lnTo>
                  <a:lnTo>
                    <a:pt x="11" y="391"/>
                  </a:lnTo>
                  <a:lnTo>
                    <a:pt x="14" y="383"/>
                  </a:lnTo>
                  <a:lnTo>
                    <a:pt x="19" y="375"/>
                  </a:lnTo>
                  <a:lnTo>
                    <a:pt x="23" y="368"/>
                  </a:lnTo>
                  <a:lnTo>
                    <a:pt x="28" y="360"/>
                  </a:lnTo>
                  <a:lnTo>
                    <a:pt x="33" y="352"/>
                  </a:lnTo>
                  <a:lnTo>
                    <a:pt x="40" y="346"/>
                  </a:lnTo>
                  <a:lnTo>
                    <a:pt x="46" y="338"/>
                  </a:lnTo>
                  <a:lnTo>
                    <a:pt x="53" y="330"/>
                  </a:lnTo>
                  <a:lnTo>
                    <a:pt x="60" y="322"/>
                  </a:lnTo>
                  <a:lnTo>
                    <a:pt x="68" y="315"/>
                  </a:lnTo>
                  <a:lnTo>
                    <a:pt x="77" y="308"/>
                  </a:lnTo>
                  <a:lnTo>
                    <a:pt x="86" y="300"/>
                  </a:lnTo>
                  <a:lnTo>
                    <a:pt x="95" y="293"/>
                  </a:lnTo>
                  <a:lnTo>
                    <a:pt x="105" y="286"/>
                  </a:lnTo>
                  <a:lnTo>
                    <a:pt x="116" y="279"/>
                  </a:lnTo>
                  <a:lnTo>
                    <a:pt x="126" y="272"/>
                  </a:lnTo>
                  <a:lnTo>
                    <a:pt x="138" y="264"/>
                  </a:lnTo>
                  <a:lnTo>
                    <a:pt x="149" y="258"/>
                  </a:lnTo>
                  <a:lnTo>
                    <a:pt x="162" y="250"/>
                  </a:lnTo>
                  <a:lnTo>
                    <a:pt x="175" y="244"/>
                  </a:lnTo>
                  <a:lnTo>
                    <a:pt x="188" y="236"/>
                  </a:lnTo>
                  <a:lnTo>
                    <a:pt x="202" y="230"/>
                  </a:lnTo>
                  <a:lnTo>
                    <a:pt x="215" y="223"/>
                  </a:lnTo>
                  <a:lnTo>
                    <a:pt x="231" y="217"/>
                  </a:lnTo>
                  <a:lnTo>
                    <a:pt x="245" y="210"/>
                  </a:lnTo>
                  <a:lnTo>
                    <a:pt x="260" y="204"/>
                  </a:lnTo>
                  <a:lnTo>
                    <a:pt x="276" y="197"/>
                  </a:lnTo>
                  <a:lnTo>
                    <a:pt x="292" y="191"/>
                  </a:lnTo>
                  <a:lnTo>
                    <a:pt x="309" y="184"/>
                  </a:lnTo>
                  <a:lnTo>
                    <a:pt x="326" y="178"/>
                  </a:lnTo>
                  <a:lnTo>
                    <a:pt x="344" y="172"/>
                  </a:lnTo>
                  <a:lnTo>
                    <a:pt x="361" y="165"/>
                  </a:lnTo>
                  <a:lnTo>
                    <a:pt x="380" y="160"/>
                  </a:lnTo>
                  <a:lnTo>
                    <a:pt x="398" y="154"/>
                  </a:lnTo>
                  <a:lnTo>
                    <a:pt x="417" y="148"/>
                  </a:lnTo>
                  <a:lnTo>
                    <a:pt x="437" y="142"/>
                  </a:lnTo>
                  <a:lnTo>
                    <a:pt x="456" y="137"/>
                  </a:lnTo>
                  <a:lnTo>
                    <a:pt x="477" y="132"/>
                  </a:lnTo>
                  <a:lnTo>
                    <a:pt x="497" y="125"/>
                  </a:lnTo>
                  <a:lnTo>
                    <a:pt x="518" y="120"/>
                  </a:lnTo>
                  <a:lnTo>
                    <a:pt x="539" y="115"/>
                  </a:lnTo>
                  <a:lnTo>
                    <a:pt x="561" y="110"/>
                  </a:lnTo>
                  <a:lnTo>
                    <a:pt x="582" y="105"/>
                  </a:lnTo>
                  <a:lnTo>
                    <a:pt x="604" y="99"/>
                  </a:lnTo>
                  <a:lnTo>
                    <a:pt x="628" y="96"/>
                  </a:lnTo>
                  <a:lnTo>
                    <a:pt x="649" y="90"/>
                  </a:lnTo>
                  <a:lnTo>
                    <a:pt x="673" y="85"/>
                  </a:lnTo>
                  <a:lnTo>
                    <a:pt x="696" y="81"/>
                  </a:lnTo>
                  <a:lnTo>
                    <a:pt x="720" y="77"/>
                  </a:lnTo>
                  <a:lnTo>
                    <a:pt x="745" y="72"/>
                  </a:lnTo>
                  <a:lnTo>
                    <a:pt x="768" y="68"/>
                  </a:lnTo>
                  <a:lnTo>
                    <a:pt x="793" y="65"/>
                  </a:lnTo>
                  <a:lnTo>
                    <a:pt x="818" y="61"/>
                  </a:lnTo>
                  <a:lnTo>
                    <a:pt x="843" y="57"/>
                  </a:lnTo>
                  <a:lnTo>
                    <a:pt x="869" y="53"/>
                  </a:lnTo>
                  <a:lnTo>
                    <a:pt x="894" y="49"/>
                  </a:lnTo>
                  <a:lnTo>
                    <a:pt x="920" y="45"/>
                  </a:lnTo>
                  <a:lnTo>
                    <a:pt x="946" y="43"/>
                  </a:lnTo>
                  <a:lnTo>
                    <a:pt x="972" y="39"/>
                  </a:lnTo>
                  <a:lnTo>
                    <a:pt x="999" y="36"/>
                  </a:lnTo>
                  <a:lnTo>
                    <a:pt x="1025" y="34"/>
                  </a:lnTo>
                  <a:lnTo>
                    <a:pt x="1052" y="30"/>
                  </a:lnTo>
                  <a:lnTo>
                    <a:pt x="1079" y="27"/>
                  </a:lnTo>
                  <a:lnTo>
                    <a:pt x="1106" y="25"/>
                  </a:lnTo>
                  <a:lnTo>
                    <a:pt x="1133" y="22"/>
                  </a:lnTo>
                  <a:lnTo>
                    <a:pt x="1161" y="19"/>
                  </a:lnTo>
                  <a:lnTo>
                    <a:pt x="1188" y="18"/>
                  </a:lnTo>
                  <a:lnTo>
                    <a:pt x="1217" y="16"/>
                  </a:lnTo>
                  <a:lnTo>
                    <a:pt x="1245" y="14"/>
                  </a:lnTo>
                  <a:lnTo>
                    <a:pt x="1272" y="12"/>
                  </a:lnTo>
                  <a:lnTo>
                    <a:pt x="1300" y="10"/>
                  </a:lnTo>
                  <a:lnTo>
                    <a:pt x="1329" y="9"/>
                  </a:lnTo>
                  <a:lnTo>
                    <a:pt x="1357" y="7"/>
                  </a:lnTo>
                  <a:lnTo>
                    <a:pt x="1386" y="5"/>
                  </a:lnTo>
                  <a:lnTo>
                    <a:pt x="1414" y="4"/>
                  </a:lnTo>
                  <a:lnTo>
                    <a:pt x="1444" y="4"/>
                  </a:lnTo>
                  <a:lnTo>
                    <a:pt x="1472" y="3"/>
                  </a:lnTo>
                  <a:lnTo>
                    <a:pt x="1500" y="1"/>
                  </a:lnTo>
                  <a:lnTo>
                    <a:pt x="1530" y="1"/>
                  </a:lnTo>
                  <a:lnTo>
                    <a:pt x="1558" y="0"/>
                  </a:lnTo>
                  <a:lnTo>
                    <a:pt x="1587" y="0"/>
                  </a:lnTo>
                  <a:lnTo>
                    <a:pt x="1616" y="0"/>
                  </a:lnTo>
                  <a:lnTo>
                    <a:pt x="1645" y="0"/>
                  </a:lnTo>
                  <a:lnTo>
                    <a:pt x="1674" y="0"/>
                  </a:lnTo>
                  <a:lnTo>
                    <a:pt x="1703" y="0"/>
                  </a:lnTo>
                  <a:lnTo>
                    <a:pt x="1732" y="0"/>
                  </a:lnTo>
                  <a:lnTo>
                    <a:pt x="1761" y="1"/>
                  </a:lnTo>
                  <a:lnTo>
                    <a:pt x="1789" y="1"/>
                  </a:lnTo>
                  <a:lnTo>
                    <a:pt x="1819" y="3"/>
                  </a:lnTo>
                  <a:lnTo>
                    <a:pt x="1847" y="3"/>
                  </a:lnTo>
                  <a:lnTo>
                    <a:pt x="1875" y="4"/>
                  </a:lnTo>
                  <a:lnTo>
                    <a:pt x="1904" y="5"/>
                  </a:lnTo>
                  <a:lnTo>
                    <a:pt x="1933" y="7"/>
                  </a:lnTo>
                  <a:lnTo>
                    <a:pt x="1962" y="8"/>
                  </a:lnTo>
                  <a:lnTo>
                    <a:pt x="1990" y="9"/>
                  </a:lnTo>
                  <a:lnTo>
                    <a:pt x="2017" y="10"/>
                  </a:lnTo>
                  <a:lnTo>
                    <a:pt x="2046" y="13"/>
                  </a:lnTo>
                  <a:lnTo>
                    <a:pt x="2074" y="14"/>
                  </a:lnTo>
                  <a:lnTo>
                    <a:pt x="2102" y="17"/>
                  </a:lnTo>
                  <a:lnTo>
                    <a:pt x="2129" y="19"/>
                  </a:lnTo>
                  <a:lnTo>
                    <a:pt x="2158" y="21"/>
                  </a:lnTo>
                  <a:lnTo>
                    <a:pt x="2185" y="23"/>
                  </a:lnTo>
                  <a:lnTo>
                    <a:pt x="2212" y="26"/>
                  </a:lnTo>
                  <a:lnTo>
                    <a:pt x="2239" y="28"/>
                  </a:lnTo>
                  <a:lnTo>
                    <a:pt x="2266" y="31"/>
                  </a:lnTo>
                  <a:lnTo>
                    <a:pt x="2293" y="35"/>
                  </a:lnTo>
                  <a:lnTo>
                    <a:pt x="2319" y="38"/>
                  </a:lnTo>
                  <a:lnTo>
                    <a:pt x="2346" y="41"/>
                  </a:lnTo>
                  <a:lnTo>
                    <a:pt x="2372" y="44"/>
                  </a:lnTo>
                  <a:lnTo>
                    <a:pt x="2398" y="48"/>
                  </a:lnTo>
                  <a:lnTo>
                    <a:pt x="2423" y="50"/>
                  </a:lnTo>
                  <a:lnTo>
                    <a:pt x="2449" y="54"/>
                  </a:lnTo>
                  <a:lnTo>
                    <a:pt x="2474" y="58"/>
                  </a:lnTo>
                  <a:lnTo>
                    <a:pt x="2499" y="62"/>
                  </a:lnTo>
                  <a:lnTo>
                    <a:pt x="2524" y="66"/>
                  </a:lnTo>
                  <a:lnTo>
                    <a:pt x="2548" y="71"/>
                  </a:lnTo>
                  <a:lnTo>
                    <a:pt x="2573" y="75"/>
                  </a:lnTo>
                  <a:lnTo>
                    <a:pt x="2596" y="79"/>
                  </a:lnTo>
                  <a:lnTo>
                    <a:pt x="2619" y="84"/>
                  </a:lnTo>
                  <a:lnTo>
                    <a:pt x="2642" y="88"/>
                  </a:lnTo>
                  <a:lnTo>
                    <a:pt x="2666" y="93"/>
                  </a:lnTo>
                  <a:lnTo>
                    <a:pt x="2689" y="98"/>
                  </a:lnTo>
                  <a:lnTo>
                    <a:pt x="2711" y="102"/>
                  </a:lnTo>
                  <a:lnTo>
                    <a:pt x="2733" y="107"/>
                  </a:lnTo>
                  <a:lnTo>
                    <a:pt x="2755" y="112"/>
                  </a:lnTo>
                  <a:lnTo>
                    <a:pt x="2777" y="117"/>
                  </a:lnTo>
                  <a:lnTo>
                    <a:pt x="2797" y="123"/>
                  </a:lnTo>
                  <a:lnTo>
                    <a:pt x="2818" y="129"/>
                  </a:lnTo>
                  <a:lnTo>
                    <a:pt x="2838" y="134"/>
                  </a:lnTo>
                  <a:lnTo>
                    <a:pt x="2858" y="139"/>
                  </a:lnTo>
                  <a:lnTo>
                    <a:pt x="2877" y="145"/>
                  </a:lnTo>
                  <a:lnTo>
                    <a:pt x="2896" y="151"/>
                  </a:lnTo>
                  <a:lnTo>
                    <a:pt x="2916" y="157"/>
                  </a:lnTo>
                  <a:lnTo>
                    <a:pt x="2934" y="163"/>
                  </a:lnTo>
                  <a:lnTo>
                    <a:pt x="2952" y="169"/>
                  </a:lnTo>
                  <a:lnTo>
                    <a:pt x="2970" y="175"/>
                  </a:lnTo>
                  <a:lnTo>
                    <a:pt x="2987" y="181"/>
                  </a:lnTo>
                  <a:lnTo>
                    <a:pt x="3003" y="187"/>
                  </a:lnTo>
                  <a:lnTo>
                    <a:pt x="3020" y="193"/>
                  </a:lnTo>
                  <a:lnTo>
                    <a:pt x="3037" y="200"/>
                  </a:lnTo>
                  <a:lnTo>
                    <a:pt x="3052" y="206"/>
                  </a:lnTo>
                  <a:lnTo>
                    <a:pt x="3067" y="213"/>
                  </a:lnTo>
                  <a:lnTo>
                    <a:pt x="3082" y="219"/>
                  </a:lnTo>
                  <a:lnTo>
                    <a:pt x="3096" y="227"/>
                  </a:lnTo>
                  <a:lnTo>
                    <a:pt x="3110" y="233"/>
                  </a:lnTo>
                  <a:lnTo>
                    <a:pt x="3123" y="240"/>
                  </a:lnTo>
                  <a:lnTo>
                    <a:pt x="3136" y="246"/>
                  </a:lnTo>
                  <a:lnTo>
                    <a:pt x="3149" y="254"/>
                  </a:lnTo>
                  <a:lnTo>
                    <a:pt x="3161" y="261"/>
                  </a:lnTo>
                  <a:lnTo>
                    <a:pt x="3172" y="268"/>
                  </a:lnTo>
                  <a:lnTo>
                    <a:pt x="3184" y="275"/>
                  </a:lnTo>
                  <a:lnTo>
                    <a:pt x="3194" y="282"/>
                  </a:lnTo>
                  <a:lnTo>
                    <a:pt x="3205" y="289"/>
                  </a:lnTo>
                  <a:lnTo>
                    <a:pt x="3214" y="297"/>
                  </a:lnTo>
                  <a:lnTo>
                    <a:pt x="3223" y="304"/>
                  </a:lnTo>
                  <a:lnTo>
                    <a:pt x="3232" y="311"/>
                  </a:lnTo>
                  <a:lnTo>
                    <a:pt x="3239" y="319"/>
                  </a:lnTo>
                  <a:lnTo>
                    <a:pt x="3248" y="326"/>
                  </a:lnTo>
                  <a:lnTo>
                    <a:pt x="3255" y="334"/>
                  </a:lnTo>
                  <a:lnTo>
                    <a:pt x="3261" y="342"/>
                  </a:lnTo>
                  <a:lnTo>
                    <a:pt x="3268" y="348"/>
                  </a:lnTo>
                  <a:lnTo>
                    <a:pt x="3274" y="356"/>
                  </a:lnTo>
                  <a:lnTo>
                    <a:pt x="3279" y="364"/>
                  </a:lnTo>
                  <a:lnTo>
                    <a:pt x="3284" y="371"/>
                  </a:lnTo>
                  <a:lnTo>
                    <a:pt x="3288" y="379"/>
                  </a:lnTo>
                  <a:lnTo>
                    <a:pt x="3292" y="387"/>
                  </a:lnTo>
                  <a:lnTo>
                    <a:pt x="3295" y="395"/>
                  </a:lnTo>
                  <a:lnTo>
                    <a:pt x="3299" y="402"/>
                  </a:lnTo>
                  <a:lnTo>
                    <a:pt x="3300" y="410"/>
                  </a:lnTo>
                  <a:lnTo>
                    <a:pt x="3303" y="418"/>
                  </a:lnTo>
                  <a:lnTo>
                    <a:pt x="3304" y="426"/>
                  </a:lnTo>
                  <a:lnTo>
                    <a:pt x="3304" y="433"/>
                  </a:lnTo>
                  <a:lnTo>
                    <a:pt x="3304" y="441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Rectangle 22"/>
            <p:cNvSpPr>
              <a:spLocks noChangeArrowheads="1"/>
            </p:cNvSpPr>
            <p:nvPr/>
          </p:nvSpPr>
          <p:spPr bwMode="auto">
            <a:xfrm>
              <a:off x="3635375" y="2400300"/>
              <a:ext cx="392113" cy="209867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Rectangle 23"/>
            <p:cNvSpPr>
              <a:spLocks noChangeArrowheads="1"/>
            </p:cNvSpPr>
            <p:nvPr/>
          </p:nvSpPr>
          <p:spPr bwMode="auto">
            <a:xfrm>
              <a:off x="2586038" y="2794000"/>
              <a:ext cx="393700" cy="131127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24"/>
            <p:cNvSpPr>
              <a:spLocks/>
            </p:cNvSpPr>
            <p:nvPr/>
          </p:nvSpPr>
          <p:spPr bwMode="auto">
            <a:xfrm>
              <a:off x="815975" y="3122613"/>
              <a:ext cx="1047750" cy="655637"/>
            </a:xfrm>
            <a:custGeom>
              <a:avLst/>
              <a:gdLst>
                <a:gd name="T0" fmla="*/ 660 w 2643"/>
                <a:gd name="T1" fmla="*/ 1653 h 1653"/>
                <a:gd name="T2" fmla="*/ 1981 w 2643"/>
                <a:gd name="T3" fmla="*/ 1653 h 1653"/>
                <a:gd name="T4" fmla="*/ 2643 w 2643"/>
                <a:gd name="T5" fmla="*/ 0 h 1653"/>
                <a:gd name="T6" fmla="*/ 1486 w 2643"/>
                <a:gd name="T7" fmla="*/ 0 h 1653"/>
                <a:gd name="T8" fmla="*/ 1321 w 2643"/>
                <a:gd name="T9" fmla="*/ 0 h 1653"/>
                <a:gd name="T10" fmla="*/ 1156 w 2643"/>
                <a:gd name="T11" fmla="*/ 0 h 1653"/>
                <a:gd name="T12" fmla="*/ 0 w 2643"/>
                <a:gd name="T13" fmla="*/ 0 h 1653"/>
                <a:gd name="T14" fmla="*/ 660 w 2643"/>
                <a:gd name="T15" fmla="*/ 1653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43" h="1653">
                  <a:moveTo>
                    <a:pt x="660" y="1653"/>
                  </a:moveTo>
                  <a:lnTo>
                    <a:pt x="1981" y="1653"/>
                  </a:lnTo>
                  <a:lnTo>
                    <a:pt x="2643" y="0"/>
                  </a:lnTo>
                  <a:lnTo>
                    <a:pt x="1486" y="0"/>
                  </a:lnTo>
                  <a:lnTo>
                    <a:pt x="1321" y="0"/>
                  </a:lnTo>
                  <a:lnTo>
                    <a:pt x="1156" y="0"/>
                  </a:lnTo>
                  <a:lnTo>
                    <a:pt x="0" y="0"/>
                  </a:lnTo>
                  <a:lnTo>
                    <a:pt x="660" y="1653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Rectangle 25"/>
            <p:cNvSpPr>
              <a:spLocks noChangeArrowheads="1"/>
            </p:cNvSpPr>
            <p:nvPr/>
          </p:nvSpPr>
          <p:spPr bwMode="auto">
            <a:xfrm>
              <a:off x="4683125" y="2008188"/>
              <a:ext cx="393700" cy="2884487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26"/>
            <p:cNvSpPr>
              <a:spLocks noChangeShapeType="1"/>
            </p:cNvSpPr>
            <p:nvPr/>
          </p:nvSpPr>
          <p:spPr bwMode="auto">
            <a:xfrm flipV="1">
              <a:off x="6781800" y="2859088"/>
              <a:ext cx="1588" cy="10493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27"/>
            <p:cNvSpPr>
              <a:spLocks noChangeShapeType="1"/>
            </p:cNvSpPr>
            <p:nvPr/>
          </p:nvSpPr>
          <p:spPr bwMode="auto">
            <a:xfrm>
              <a:off x="8093075" y="2859088"/>
              <a:ext cx="1588" cy="10493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Rectangle 28"/>
            <p:cNvSpPr>
              <a:spLocks noChangeArrowheads="1"/>
            </p:cNvSpPr>
            <p:nvPr/>
          </p:nvSpPr>
          <p:spPr bwMode="auto">
            <a:xfrm>
              <a:off x="1152525" y="3371850"/>
              <a:ext cx="376238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CPU</a:t>
              </a:r>
              <a:endParaRPr lang="en-US" b="0" i="0"/>
            </a:p>
          </p:txBody>
        </p:sp>
        <p:sp>
          <p:nvSpPr>
            <p:cNvPr id="120" name="Rectangle 29"/>
            <p:cNvSpPr>
              <a:spLocks noChangeArrowheads="1"/>
            </p:cNvSpPr>
            <p:nvPr/>
          </p:nvSpPr>
          <p:spPr bwMode="auto">
            <a:xfrm>
              <a:off x="2662238" y="3371850"/>
              <a:ext cx="19685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L1</a:t>
              </a:r>
              <a:endParaRPr lang="en-US" b="0" i="0"/>
            </a:p>
          </p:txBody>
        </p:sp>
        <p:sp>
          <p:nvSpPr>
            <p:cNvPr id="121" name="Rectangle 30"/>
            <p:cNvSpPr>
              <a:spLocks noChangeArrowheads="1"/>
            </p:cNvSpPr>
            <p:nvPr/>
          </p:nvSpPr>
          <p:spPr bwMode="auto">
            <a:xfrm>
              <a:off x="3709988" y="3371850"/>
              <a:ext cx="19685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L2</a:t>
              </a:r>
              <a:endParaRPr lang="en-US" b="0" i="0"/>
            </a:p>
          </p:txBody>
        </p:sp>
        <p:sp>
          <p:nvSpPr>
            <p:cNvPr id="122" name="Rectangle 31"/>
            <p:cNvSpPr>
              <a:spLocks noChangeArrowheads="1"/>
            </p:cNvSpPr>
            <p:nvPr/>
          </p:nvSpPr>
          <p:spPr bwMode="auto">
            <a:xfrm>
              <a:off x="5840413" y="3389313"/>
              <a:ext cx="11906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00" b="0" i="0">
                  <a:solidFill>
                    <a:srgbClr val="000000"/>
                  </a:solidFill>
                </a:rPr>
                <a:t>A</a:t>
              </a:r>
              <a:endParaRPr lang="en-US" b="0" i="0"/>
            </a:p>
          </p:txBody>
        </p:sp>
        <p:sp>
          <p:nvSpPr>
            <p:cNvPr id="123" name="Rectangle 32"/>
            <p:cNvSpPr>
              <a:spLocks noChangeArrowheads="1"/>
            </p:cNvSpPr>
            <p:nvPr/>
          </p:nvSpPr>
          <p:spPr bwMode="auto">
            <a:xfrm>
              <a:off x="5845175" y="3140075"/>
              <a:ext cx="128588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00" b="0" i="0">
                  <a:solidFill>
                    <a:srgbClr val="000000"/>
                  </a:solidFill>
                </a:rPr>
                <a:t>R</a:t>
              </a:r>
              <a:endParaRPr lang="en-US" b="0" i="0"/>
            </a:p>
          </p:txBody>
        </p:sp>
        <p:sp>
          <p:nvSpPr>
            <p:cNvPr id="124" name="Rectangle 33"/>
            <p:cNvSpPr>
              <a:spLocks noChangeArrowheads="1"/>
            </p:cNvSpPr>
            <p:nvPr/>
          </p:nvSpPr>
          <p:spPr bwMode="auto">
            <a:xfrm>
              <a:off x="5826125" y="3640138"/>
              <a:ext cx="147638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00" b="0" i="0">
                  <a:solidFill>
                    <a:srgbClr val="000000"/>
                  </a:solidFill>
                </a:rPr>
                <a:t>M</a:t>
              </a:r>
              <a:endParaRPr lang="en-US" b="0" i="0"/>
            </a:p>
          </p:txBody>
        </p:sp>
        <p:sp>
          <p:nvSpPr>
            <p:cNvPr id="125" name="Rectangle 37"/>
            <p:cNvSpPr>
              <a:spLocks noChangeArrowheads="1"/>
            </p:cNvSpPr>
            <p:nvPr/>
          </p:nvSpPr>
          <p:spPr bwMode="auto">
            <a:xfrm>
              <a:off x="2586038" y="3055938"/>
              <a:ext cx="393700" cy="66675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38"/>
            <p:cNvSpPr>
              <a:spLocks noChangeArrowheads="1"/>
            </p:cNvSpPr>
            <p:nvPr/>
          </p:nvSpPr>
          <p:spPr bwMode="auto">
            <a:xfrm>
              <a:off x="3635375" y="3055938"/>
              <a:ext cx="392113" cy="66675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Rectangle 39"/>
            <p:cNvSpPr>
              <a:spLocks noChangeArrowheads="1"/>
            </p:cNvSpPr>
            <p:nvPr/>
          </p:nvSpPr>
          <p:spPr bwMode="auto">
            <a:xfrm>
              <a:off x="3635375" y="3843338"/>
              <a:ext cx="392113" cy="65087"/>
            </a:xfrm>
            <a:prstGeom prst="rect">
              <a:avLst/>
            </a:prstGeom>
            <a:solidFill>
              <a:srgbClr val="FFBFB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Rectangle 40"/>
            <p:cNvSpPr>
              <a:spLocks noChangeArrowheads="1"/>
            </p:cNvSpPr>
            <p:nvPr/>
          </p:nvSpPr>
          <p:spPr bwMode="auto">
            <a:xfrm>
              <a:off x="4683125" y="4302125"/>
              <a:ext cx="393700" cy="65088"/>
            </a:xfrm>
            <a:prstGeom prst="rect">
              <a:avLst/>
            </a:prstGeom>
            <a:solidFill>
              <a:srgbClr val="FFBFB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Rectangle 41"/>
            <p:cNvSpPr>
              <a:spLocks noChangeArrowheads="1"/>
            </p:cNvSpPr>
            <p:nvPr/>
          </p:nvSpPr>
          <p:spPr bwMode="auto">
            <a:xfrm>
              <a:off x="5732463" y="4170363"/>
              <a:ext cx="393700" cy="460375"/>
            </a:xfrm>
            <a:prstGeom prst="rect">
              <a:avLst/>
            </a:prstGeom>
            <a:solidFill>
              <a:srgbClr val="87CE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Rectangle 42"/>
            <p:cNvSpPr>
              <a:spLocks noChangeArrowheads="1"/>
            </p:cNvSpPr>
            <p:nvPr/>
          </p:nvSpPr>
          <p:spPr bwMode="auto">
            <a:xfrm>
              <a:off x="4683125" y="2794000"/>
              <a:ext cx="393700" cy="131763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Rectangle 43"/>
            <p:cNvSpPr>
              <a:spLocks noChangeArrowheads="1"/>
            </p:cNvSpPr>
            <p:nvPr/>
          </p:nvSpPr>
          <p:spPr bwMode="auto">
            <a:xfrm>
              <a:off x="5732463" y="2335213"/>
              <a:ext cx="393700" cy="131762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44"/>
            <p:cNvSpPr>
              <a:spLocks noChangeShapeType="1"/>
            </p:cNvSpPr>
            <p:nvPr/>
          </p:nvSpPr>
          <p:spPr bwMode="auto">
            <a:xfrm flipV="1">
              <a:off x="5227638" y="2501900"/>
              <a:ext cx="355600" cy="2571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45"/>
            <p:cNvSpPr>
              <a:spLocks/>
            </p:cNvSpPr>
            <p:nvPr/>
          </p:nvSpPr>
          <p:spPr bwMode="auto">
            <a:xfrm>
              <a:off x="5164138" y="2720975"/>
              <a:ext cx="100012" cy="84138"/>
            </a:xfrm>
            <a:custGeom>
              <a:avLst/>
              <a:gdLst>
                <a:gd name="T0" fmla="*/ 253 w 253"/>
                <a:gd name="T1" fmla="*/ 107 h 209"/>
                <a:gd name="T2" fmla="*/ 0 w 253"/>
                <a:gd name="T3" fmla="*/ 209 h 209"/>
                <a:gd name="T4" fmla="*/ 176 w 253"/>
                <a:gd name="T5" fmla="*/ 0 h 209"/>
                <a:gd name="T6" fmla="*/ 253 w 253"/>
                <a:gd name="T7" fmla="*/ 10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3" h="209">
                  <a:moveTo>
                    <a:pt x="253" y="107"/>
                  </a:moveTo>
                  <a:lnTo>
                    <a:pt x="0" y="209"/>
                  </a:lnTo>
                  <a:lnTo>
                    <a:pt x="176" y="0"/>
                  </a:lnTo>
                  <a:lnTo>
                    <a:pt x="253" y="107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46"/>
            <p:cNvSpPr>
              <a:spLocks/>
            </p:cNvSpPr>
            <p:nvPr/>
          </p:nvSpPr>
          <p:spPr bwMode="auto">
            <a:xfrm>
              <a:off x="5545138" y="2455863"/>
              <a:ext cx="101600" cy="82550"/>
            </a:xfrm>
            <a:custGeom>
              <a:avLst/>
              <a:gdLst>
                <a:gd name="T0" fmla="*/ 0 w 254"/>
                <a:gd name="T1" fmla="*/ 101 h 210"/>
                <a:gd name="T2" fmla="*/ 254 w 254"/>
                <a:gd name="T3" fmla="*/ 0 h 210"/>
                <a:gd name="T4" fmla="*/ 78 w 254"/>
                <a:gd name="T5" fmla="*/ 210 h 210"/>
                <a:gd name="T6" fmla="*/ 0 w 254"/>
                <a:gd name="T7" fmla="*/ 10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210">
                  <a:moveTo>
                    <a:pt x="0" y="101"/>
                  </a:moveTo>
                  <a:lnTo>
                    <a:pt x="254" y="0"/>
                  </a:lnTo>
                  <a:lnTo>
                    <a:pt x="78" y="210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47"/>
            <p:cNvSpPr>
              <a:spLocks noChangeShapeType="1"/>
            </p:cNvSpPr>
            <p:nvPr/>
          </p:nvSpPr>
          <p:spPr bwMode="auto">
            <a:xfrm flipV="1">
              <a:off x="6262688" y="3852863"/>
              <a:ext cx="579437" cy="4397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48"/>
            <p:cNvSpPr>
              <a:spLocks/>
            </p:cNvSpPr>
            <p:nvPr/>
          </p:nvSpPr>
          <p:spPr bwMode="auto">
            <a:xfrm>
              <a:off x="6199188" y="4254500"/>
              <a:ext cx="100012" cy="84138"/>
            </a:xfrm>
            <a:custGeom>
              <a:avLst/>
              <a:gdLst>
                <a:gd name="T0" fmla="*/ 251 w 251"/>
                <a:gd name="T1" fmla="*/ 106 h 212"/>
                <a:gd name="T2" fmla="*/ 0 w 251"/>
                <a:gd name="T3" fmla="*/ 212 h 212"/>
                <a:gd name="T4" fmla="*/ 172 w 251"/>
                <a:gd name="T5" fmla="*/ 0 h 212"/>
                <a:gd name="T6" fmla="*/ 251 w 251"/>
                <a:gd name="T7" fmla="*/ 10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1" h="212">
                  <a:moveTo>
                    <a:pt x="251" y="106"/>
                  </a:moveTo>
                  <a:lnTo>
                    <a:pt x="0" y="212"/>
                  </a:lnTo>
                  <a:lnTo>
                    <a:pt x="172" y="0"/>
                  </a:lnTo>
                  <a:lnTo>
                    <a:pt x="251" y="106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49"/>
            <p:cNvSpPr>
              <a:spLocks/>
            </p:cNvSpPr>
            <p:nvPr/>
          </p:nvSpPr>
          <p:spPr bwMode="auto">
            <a:xfrm>
              <a:off x="6805613" y="3806825"/>
              <a:ext cx="100012" cy="84138"/>
            </a:xfrm>
            <a:custGeom>
              <a:avLst/>
              <a:gdLst>
                <a:gd name="T0" fmla="*/ 0 w 250"/>
                <a:gd name="T1" fmla="*/ 106 h 211"/>
                <a:gd name="T2" fmla="*/ 250 w 250"/>
                <a:gd name="T3" fmla="*/ 0 h 211"/>
                <a:gd name="T4" fmla="*/ 79 w 250"/>
                <a:gd name="T5" fmla="*/ 211 h 211"/>
                <a:gd name="T6" fmla="*/ 0 w 250"/>
                <a:gd name="T7" fmla="*/ 10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0" h="211">
                  <a:moveTo>
                    <a:pt x="0" y="106"/>
                  </a:moveTo>
                  <a:lnTo>
                    <a:pt x="250" y="0"/>
                  </a:lnTo>
                  <a:lnTo>
                    <a:pt x="79" y="211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52"/>
            <p:cNvSpPr>
              <a:spLocks noChangeShapeType="1"/>
            </p:cNvSpPr>
            <p:nvPr/>
          </p:nvSpPr>
          <p:spPr bwMode="auto">
            <a:xfrm flipH="1">
              <a:off x="3162300" y="3095625"/>
              <a:ext cx="314325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53"/>
            <p:cNvSpPr>
              <a:spLocks/>
            </p:cNvSpPr>
            <p:nvPr/>
          </p:nvSpPr>
          <p:spPr bwMode="auto">
            <a:xfrm>
              <a:off x="3451225" y="3070225"/>
              <a:ext cx="104775" cy="52388"/>
            </a:xfrm>
            <a:custGeom>
              <a:avLst/>
              <a:gdLst>
                <a:gd name="T0" fmla="*/ 0 w 265"/>
                <a:gd name="T1" fmla="*/ 0 h 131"/>
                <a:gd name="T2" fmla="*/ 265 w 265"/>
                <a:gd name="T3" fmla="*/ 65 h 131"/>
                <a:gd name="T4" fmla="*/ 0 w 265"/>
                <a:gd name="T5" fmla="*/ 131 h 131"/>
                <a:gd name="T6" fmla="*/ 0 w 265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" h="131">
                  <a:moveTo>
                    <a:pt x="0" y="0"/>
                  </a:moveTo>
                  <a:lnTo>
                    <a:pt x="265" y="65"/>
                  </a:lnTo>
                  <a:lnTo>
                    <a:pt x="0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54"/>
            <p:cNvSpPr>
              <a:spLocks/>
            </p:cNvSpPr>
            <p:nvPr/>
          </p:nvSpPr>
          <p:spPr bwMode="auto">
            <a:xfrm>
              <a:off x="3084513" y="3070225"/>
              <a:ext cx="104775" cy="52388"/>
            </a:xfrm>
            <a:custGeom>
              <a:avLst/>
              <a:gdLst>
                <a:gd name="T0" fmla="*/ 264 w 264"/>
                <a:gd name="T1" fmla="*/ 131 h 131"/>
                <a:gd name="T2" fmla="*/ 0 w 264"/>
                <a:gd name="T3" fmla="*/ 65 h 131"/>
                <a:gd name="T4" fmla="*/ 264 w 264"/>
                <a:gd name="T5" fmla="*/ 0 h 131"/>
                <a:gd name="T6" fmla="*/ 264 w 264"/>
                <a:gd name="T7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4" h="131">
                  <a:moveTo>
                    <a:pt x="264" y="131"/>
                  </a:moveTo>
                  <a:lnTo>
                    <a:pt x="0" y="65"/>
                  </a:lnTo>
                  <a:lnTo>
                    <a:pt x="264" y="0"/>
                  </a:lnTo>
                  <a:lnTo>
                    <a:pt x="264" y="131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55"/>
            <p:cNvSpPr>
              <a:spLocks noChangeShapeType="1"/>
            </p:cNvSpPr>
            <p:nvPr/>
          </p:nvSpPr>
          <p:spPr bwMode="auto">
            <a:xfrm>
              <a:off x="4149725" y="3959225"/>
              <a:ext cx="398463" cy="304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56"/>
            <p:cNvSpPr>
              <a:spLocks/>
            </p:cNvSpPr>
            <p:nvPr/>
          </p:nvSpPr>
          <p:spPr bwMode="auto">
            <a:xfrm>
              <a:off x="4087813" y="3911600"/>
              <a:ext cx="100012" cy="84138"/>
            </a:xfrm>
            <a:custGeom>
              <a:avLst/>
              <a:gdLst>
                <a:gd name="T0" fmla="*/ 169 w 249"/>
                <a:gd name="T1" fmla="*/ 214 h 214"/>
                <a:gd name="T2" fmla="*/ 0 w 249"/>
                <a:gd name="T3" fmla="*/ 0 h 214"/>
                <a:gd name="T4" fmla="*/ 249 w 249"/>
                <a:gd name="T5" fmla="*/ 108 h 214"/>
                <a:gd name="T6" fmla="*/ 169 w 249"/>
                <a:gd name="T7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" h="214">
                  <a:moveTo>
                    <a:pt x="169" y="214"/>
                  </a:moveTo>
                  <a:lnTo>
                    <a:pt x="0" y="0"/>
                  </a:lnTo>
                  <a:lnTo>
                    <a:pt x="249" y="108"/>
                  </a:lnTo>
                  <a:lnTo>
                    <a:pt x="169" y="214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57"/>
            <p:cNvSpPr>
              <a:spLocks/>
            </p:cNvSpPr>
            <p:nvPr/>
          </p:nvSpPr>
          <p:spPr bwMode="auto">
            <a:xfrm>
              <a:off x="4511675" y="4227513"/>
              <a:ext cx="98425" cy="85725"/>
            </a:xfrm>
            <a:custGeom>
              <a:avLst/>
              <a:gdLst>
                <a:gd name="T0" fmla="*/ 78 w 249"/>
                <a:gd name="T1" fmla="*/ 0 h 214"/>
                <a:gd name="T2" fmla="*/ 249 w 249"/>
                <a:gd name="T3" fmla="*/ 214 h 214"/>
                <a:gd name="T4" fmla="*/ 0 w 249"/>
                <a:gd name="T5" fmla="*/ 106 h 214"/>
                <a:gd name="T6" fmla="*/ 78 w 249"/>
                <a:gd name="T7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" h="214">
                  <a:moveTo>
                    <a:pt x="78" y="0"/>
                  </a:moveTo>
                  <a:lnTo>
                    <a:pt x="249" y="214"/>
                  </a:lnTo>
                  <a:lnTo>
                    <a:pt x="0" y="10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Rectangle 58"/>
            <p:cNvSpPr>
              <a:spLocks noChangeArrowheads="1"/>
            </p:cNvSpPr>
            <p:nvPr/>
          </p:nvSpPr>
          <p:spPr bwMode="auto">
            <a:xfrm>
              <a:off x="4759325" y="3371850"/>
              <a:ext cx="19685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L3</a:t>
              </a:r>
              <a:endParaRPr lang="en-US" b="0" i="0"/>
            </a:p>
          </p:txBody>
        </p:sp>
        <p:sp>
          <p:nvSpPr>
            <p:cNvPr id="145" name="Rectangle 63"/>
            <p:cNvSpPr>
              <a:spLocks noChangeArrowheads="1"/>
            </p:cNvSpPr>
            <p:nvPr/>
          </p:nvSpPr>
          <p:spPr bwMode="auto">
            <a:xfrm>
              <a:off x="7254875" y="3371850"/>
              <a:ext cx="346075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Disk</a:t>
              </a:r>
              <a:endParaRPr lang="en-US" b="0" i="0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1672790" y="5442537"/>
            <a:ext cx="7820025" cy="930275"/>
            <a:chOff x="806450" y="5018088"/>
            <a:chExt cx="7820025" cy="930275"/>
          </a:xfrm>
        </p:grpSpPr>
        <p:sp>
          <p:nvSpPr>
            <p:cNvPr id="147" name="Rectangle 34"/>
            <p:cNvSpPr>
              <a:spLocks noChangeArrowheads="1"/>
            </p:cNvSpPr>
            <p:nvPr/>
          </p:nvSpPr>
          <p:spPr bwMode="auto">
            <a:xfrm>
              <a:off x="7480300" y="5018088"/>
              <a:ext cx="10541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 i="0">
                  <a:solidFill>
                    <a:srgbClr val="C2432C"/>
                  </a:solidFill>
                </a:rPr>
                <a:t>Increasing</a:t>
              </a:r>
            </a:p>
          </p:txBody>
        </p:sp>
        <p:sp>
          <p:nvSpPr>
            <p:cNvPr id="148" name="Rectangle 35"/>
            <p:cNvSpPr>
              <a:spLocks noChangeArrowheads="1"/>
            </p:cNvSpPr>
            <p:nvPr/>
          </p:nvSpPr>
          <p:spPr bwMode="auto">
            <a:xfrm>
              <a:off x="7419975" y="5346700"/>
              <a:ext cx="12065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 i="0">
                  <a:solidFill>
                    <a:srgbClr val="C2432C"/>
                  </a:solidFill>
                </a:rPr>
                <a:t>access time</a:t>
              </a:r>
            </a:p>
          </p:txBody>
        </p:sp>
        <p:sp>
          <p:nvSpPr>
            <p:cNvPr id="149" name="Rectangle 36"/>
            <p:cNvSpPr>
              <a:spLocks noChangeArrowheads="1"/>
            </p:cNvSpPr>
            <p:nvPr/>
          </p:nvSpPr>
          <p:spPr bwMode="auto">
            <a:xfrm>
              <a:off x="7516813" y="5673725"/>
              <a:ext cx="10541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 i="0">
                  <a:solidFill>
                    <a:srgbClr val="C2432C"/>
                  </a:solidFill>
                </a:rPr>
                <a:t>and space</a:t>
              </a:r>
            </a:p>
          </p:txBody>
        </p:sp>
        <p:sp>
          <p:nvSpPr>
            <p:cNvPr id="150" name="Line 50"/>
            <p:cNvSpPr>
              <a:spLocks noChangeShapeType="1"/>
            </p:cNvSpPr>
            <p:nvPr/>
          </p:nvSpPr>
          <p:spPr bwMode="auto">
            <a:xfrm>
              <a:off x="806450" y="5545138"/>
              <a:ext cx="6137275" cy="1587"/>
            </a:xfrm>
            <a:prstGeom prst="line">
              <a:avLst/>
            </a:prstGeom>
            <a:noFill/>
            <a:ln w="52451">
              <a:solidFill>
                <a:srgbClr val="C243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1"/>
            <p:cNvSpPr>
              <a:spLocks/>
            </p:cNvSpPr>
            <p:nvPr/>
          </p:nvSpPr>
          <p:spPr bwMode="auto">
            <a:xfrm>
              <a:off x="6838950" y="5440363"/>
              <a:ext cx="419100" cy="209550"/>
            </a:xfrm>
            <a:custGeom>
              <a:avLst/>
              <a:gdLst>
                <a:gd name="T0" fmla="*/ 0 w 1057"/>
                <a:gd name="T1" fmla="*/ 0 h 528"/>
                <a:gd name="T2" fmla="*/ 1057 w 1057"/>
                <a:gd name="T3" fmla="*/ 264 h 528"/>
                <a:gd name="T4" fmla="*/ 0 w 1057"/>
                <a:gd name="T5" fmla="*/ 528 h 528"/>
                <a:gd name="T6" fmla="*/ 0 w 1057"/>
                <a:gd name="T7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7" h="528">
                  <a:moveTo>
                    <a:pt x="0" y="0"/>
                  </a:moveTo>
                  <a:lnTo>
                    <a:pt x="1057" y="264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432C"/>
            </a:solidFill>
            <a:ln w="52451">
              <a:solidFill>
                <a:srgbClr val="C2432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343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Cache-Oblivious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cache-oblivious model is basically the same as the external memory model, but </a:t>
            </a:r>
            <a:r>
              <a:rPr lang="en-US" dirty="0" smtClean="0"/>
              <a:t>with an </a:t>
            </a:r>
            <a:r>
              <a:rPr lang="en-US" dirty="0"/>
              <a:t>important distinction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In the cache-oblivious model no knowledge of the sizes of </a:t>
            </a:r>
            <a:r>
              <a:rPr lang="en-US" i="1" dirty="0"/>
              <a:t>M </a:t>
            </a:r>
            <a:r>
              <a:rPr lang="en-US" dirty="0" smtClean="0"/>
              <a:t>and </a:t>
            </a:r>
            <a:r>
              <a:rPr lang="en-US" i="1" dirty="0" smtClean="0"/>
              <a:t>B </a:t>
            </a:r>
            <a:r>
              <a:rPr lang="en-US" dirty="0"/>
              <a:t>is assumed during algorithm design. </a:t>
            </a:r>
            <a:endParaRPr lang="en-US" dirty="0" smtClean="0"/>
          </a:p>
          <a:p>
            <a:pPr lvl="1"/>
            <a:r>
              <a:rPr lang="en-US" dirty="0" smtClean="0"/>
              <a:t>These </a:t>
            </a:r>
            <a:r>
              <a:rPr lang="en-US" dirty="0"/>
              <a:t>parameters are used only during analysis </a:t>
            </a:r>
            <a:r>
              <a:rPr lang="en-US" dirty="0" smtClean="0"/>
              <a:t>of algorithms.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22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Cache-Oblivious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simple </a:t>
            </a:r>
            <a:r>
              <a:rPr lang="en-US" dirty="0" smtClean="0"/>
              <a:t>idea has </a:t>
            </a:r>
            <a:r>
              <a:rPr lang="en-US" dirty="0"/>
              <a:t>several surprisingly powerful </a:t>
            </a:r>
            <a:r>
              <a:rPr lang="en-US" dirty="0" smtClean="0"/>
              <a:t>consequences: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a cache-oblivious algorithm performs well </a:t>
            </a:r>
            <a:r>
              <a:rPr lang="en-US" dirty="0" smtClean="0"/>
              <a:t>between two </a:t>
            </a:r>
            <a:r>
              <a:rPr lang="en-US" dirty="0"/>
              <a:t>levels of the </a:t>
            </a:r>
            <a:r>
              <a:rPr lang="en-US" dirty="0" smtClean="0"/>
              <a:t>memory, </a:t>
            </a:r>
            <a:r>
              <a:rPr lang="en-US" dirty="0"/>
              <a:t>then </a:t>
            </a:r>
            <a:r>
              <a:rPr lang="en-US" dirty="0" smtClean="0"/>
              <a:t>it must </a:t>
            </a:r>
            <a:r>
              <a:rPr lang="en-US" dirty="0"/>
              <a:t>automatically work well between any two adjacent levels of the </a:t>
            </a:r>
            <a:r>
              <a:rPr lang="en-US" dirty="0" smtClean="0"/>
              <a:t>memory hierarchy.</a:t>
            </a:r>
          </a:p>
          <a:p>
            <a:pPr lvl="1"/>
            <a:r>
              <a:rPr lang="en-US" dirty="0"/>
              <a:t>Typical </a:t>
            </a:r>
            <a:r>
              <a:rPr lang="en-US" dirty="0" smtClean="0"/>
              <a:t>cache-efficient</a:t>
            </a:r>
            <a:r>
              <a:rPr lang="en-US" dirty="0"/>
              <a:t> </a:t>
            </a:r>
            <a:r>
              <a:rPr lang="en-US" dirty="0" smtClean="0"/>
              <a:t>algorithms </a:t>
            </a:r>
            <a:r>
              <a:rPr lang="en-US" dirty="0"/>
              <a:t>require tuning to several cache parameters which are not </a:t>
            </a:r>
            <a:r>
              <a:rPr lang="en-US" dirty="0" smtClean="0"/>
              <a:t>always available </a:t>
            </a:r>
            <a:r>
              <a:rPr lang="en-US" dirty="0"/>
              <a:t>from the manufacturer and often </a:t>
            </a:r>
            <a:r>
              <a:rPr lang="en-US" dirty="0" smtClean="0"/>
              <a:t>difficult </a:t>
            </a:r>
            <a:r>
              <a:rPr lang="en-US" dirty="0"/>
              <a:t>to extract automatically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11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Optimal </a:t>
            </a:r>
            <a:r>
              <a:rPr lang="en-US" b="1" dirty="0">
                <a:solidFill>
                  <a:srgbClr val="FF0000"/>
                </a:solidFill>
              </a:rPr>
              <a:t>page </a:t>
            </a:r>
            <a:r>
              <a:rPr lang="en-US" b="1" dirty="0" smtClean="0">
                <a:solidFill>
                  <a:srgbClr val="FF0000"/>
                </a:solidFill>
              </a:rPr>
              <a:t>replacement: </a:t>
            </a:r>
            <a:r>
              <a:rPr lang="en-US" dirty="0" smtClean="0"/>
              <a:t>specifies </a:t>
            </a:r>
            <a:r>
              <a:rPr lang="en-US" dirty="0"/>
              <a:t>that the </a:t>
            </a:r>
            <a:r>
              <a:rPr lang="en-US" dirty="0" smtClean="0"/>
              <a:t>page replacement </a:t>
            </a:r>
            <a:r>
              <a:rPr lang="en-US" dirty="0"/>
              <a:t>strategy knows the future and always evicts the page that </a:t>
            </a:r>
            <a:r>
              <a:rPr lang="en-US" dirty="0" smtClean="0"/>
              <a:t>will be </a:t>
            </a:r>
            <a:r>
              <a:rPr lang="en-US" dirty="0"/>
              <a:t>accessed farthest in the </a:t>
            </a:r>
            <a:r>
              <a:rPr lang="en-US" dirty="0" smtClean="0"/>
              <a:t>future</a:t>
            </a:r>
          </a:p>
          <a:p>
            <a:pPr lvl="1"/>
            <a:r>
              <a:rPr lang="en-US" b="1" u="sng" dirty="0" smtClean="0"/>
              <a:t>Justified:</a:t>
            </a:r>
            <a:r>
              <a:rPr lang="en-US" b="1" dirty="0" smtClean="0"/>
              <a:t> </a:t>
            </a:r>
            <a:r>
              <a:rPr lang="en-US" dirty="0" smtClean="0"/>
              <a:t>If </a:t>
            </a:r>
            <a:r>
              <a:rPr lang="en-US" dirty="0"/>
              <a:t>an algorithm makes T memory transfers on a cache of size M/2 with optimal replacement, then it makes at most 2T memory transfers on a cache of size M with LRU or FIFO replacement (and the same block size B</a:t>
            </a:r>
            <a:r>
              <a:rPr lang="en-US" dirty="0" smtClean="0"/>
              <a:t>).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Full associativity: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/>
              <a:t>it says that any block can be stored anywhere in cache</a:t>
            </a:r>
            <a:r>
              <a:rPr lang="en-US" dirty="0" smtClean="0"/>
              <a:t>.</a:t>
            </a:r>
            <a:r>
              <a:rPr lang="en-US" dirty="0"/>
              <a:t> most </a:t>
            </a:r>
            <a:r>
              <a:rPr lang="en-US" dirty="0" smtClean="0"/>
              <a:t>caches above </a:t>
            </a:r>
            <a:r>
              <a:rPr lang="en-US" dirty="0"/>
              <a:t>the level between main memory and disk have limited associativity </a:t>
            </a:r>
            <a:r>
              <a:rPr lang="en-US" dirty="0" smtClean="0"/>
              <a:t>meaning </a:t>
            </a:r>
            <a:r>
              <a:rPr lang="en-US" dirty="0"/>
              <a:t>that each block belongs to a cluster between 1 and M, usually the </a:t>
            </a:r>
            <a:r>
              <a:rPr lang="en-US" dirty="0" smtClean="0"/>
              <a:t>block address </a:t>
            </a:r>
            <a:r>
              <a:rPr lang="en-US" dirty="0"/>
              <a:t>modulo M, and at most some small constant c of blocks from a </a:t>
            </a:r>
            <a:r>
              <a:rPr lang="en-US" dirty="0" smtClean="0"/>
              <a:t>common </a:t>
            </a:r>
            <a:r>
              <a:rPr lang="en-US" dirty="0"/>
              <a:t>cluster can be stored in cache at once.</a:t>
            </a:r>
            <a:endParaRPr lang="en-US" dirty="0" smtClean="0"/>
          </a:p>
          <a:p>
            <a:r>
              <a:rPr lang="en-US" b="1" dirty="0">
                <a:solidFill>
                  <a:srgbClr val="FF0000"/>
                </a:solidFill>
              </a:rPr>
              <a:t>Tall-Cache </a:t>
            </a:r>
            <a:r>
              <a:rPr lang="en-US" b="1" dirty="0" smtClean="0">
                <a:solidFill>
                  <a:srgbClr val="FF0000"/>
                </a:solidFill>
              </a:rPr>
              <a:t>Assumption: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/>
              <a:t>It is common to assume that a cache is taller than it is wide, that is, the </a:t>
            </a:r>
            <a:r>
              <a:rPr lang="en-US" dirty="0" smtClean="0"/>
              <a:t>number of </a:t>
            </a:r>
            <a:r>
              <a:rPr lang="en-US" dirty="0"/>
              <a:t>blocks, </a:t>
            </a:r>
            <a:r>
              <a:rPr lang="en-US" dirty="0" smtClean="0"/>
              <a:t>M/B</a:t>
            </a:r>
            <a:r>
              <a:rPr lang="en-US" dirty="0"/>
              <a:t>, is larger than the size of each block, B.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8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441788"/>
          </a:xfrm>
        </p:spPr>
        <p:txBody>
          <a:bodyPr>
            <a:normAutofit/>
          </a:bodyPr>
          <a:lstStyle/>
          <a:p>
            <a:r>
              <a:rPr lang="en-US" dirty="0" smtClean="0"/>
              <a:t>Compute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597" y="1830192"/>
            <a:ext cx="5589725" cy="1576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14" y="4317841"/>
            <a:ext cx="8897883" cy="13556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01819" y="3407080"/>
                <a:ext cx="8747275" cy="917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In the external-memory model, if we store the elements in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blocks of </a:t>
                </a:r>
                <a:r>
                  <a:rPr lang="en-US" dirty="0"/>
                  <a:t>size B, then the number of blocks transfers is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19" y="3407080"/>
                <a:ext cx="8747275" cy="917302"/>
              </a:xfrm>
              <a:prstGeom prst="rect">
                <a:avLst/>
              </a:prstGeom>
              <a:blipFill rotWithShape="0">
                <a:blip r:embed="rId4"/>
                <a:stretch>
                  <a:fillRect l="-557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01819" y="3476707"/>
            <a:ext cx="8676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MR10"/>
              </a:rPr>
              <a:t>we can lay out the elements of the set in a contiguous segment of memory, in any order, and implement the </a:t>
            </a:r>
            <a:r>
              <a:rPr lang="en-US" b="0" i="0" u="none" strike="noStrike" baseline="0" dirty="0" smtClean="0">
                <a:latin typeface="CMMI10"/>
              </a:rPr>
              <a:t>N</a:t>
            </a:r>
            <a:r>
              <a:rPr lang="en-US" b="0" i="0" u="none" strike="noStrike" baseline="0" dirty="0" smtClean="0">
                <a:latin typeface="CMR10"/>
              </a:rPr>
              <a:t>-element traversal by scanning the elements one-by-one in the order they are stored.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92103" y="4281789"/>
            <a:ext cx="8766704" cy="2502993"/>
            <a:chOff x="609455" y="1895777"/>
            <a:chExt cx="8766704" cy="25029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609455" y="1895777"/>
                  <a:ext cx="8766704" cy="250299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ü"/>
                  </a:pPr>
                  <a:r>
                    <a:rPr lang="en-US" b="0" i="0" u="none" strike="noStrike" baseline="0" dirty="0" smtClean="0">
                      <a:solidFill>
                        <a:schemeClr val="tx2">
                          <a:lumMod val="75000"/>
                        </a:schemeClr>
                      </a:solidFill>
                      <a:latin typeface="Comic Sans MS" panose="030F0702030302020204" pitchFamily="66" charset="0"/>
                    </a:rPr>
                    <a:t>In the worst case, the</a:t>
                  </a:r>
                  <a:r>
                    <a:rPr lang="en-US" b="0" i="0" u="none" strike="noStrike" dirty="0" smtClean="0">
                      <a:solidFill>
                        <a:schemeClr val="tx2">
                          <a:lumMod val="75000"/>
                        </a:schemeClr>
                      </a:solidFill>
                      <a:latin typeface="Comic Sans MS" panose="030F0702030302020204" pitchFamily="66" charset="0"/>
                    </a:rPr>
                    <a:t> fi</a:t>
                  </a:r>
                  <a:r>
                    <a:rPr lang="en-US" b="0" i="0" u="none" strike="noStrike" baseline="0" dirty="0" smtClean="0">
                      <a:solidFill>
                        <a:schemeClr val="tx2">
                          <a:lumMod val="75000"/>
                        </a:schemeClr>
                      </a:solidFill>
                      <a:latin typeface="Comic Sans MS" panose="030F0702030302020204" pitchFamily="66" charset="0"/>
                    </a:rPr>
                    <a:t>rst block has just one element, and the last block has just one element.</a:t>
                  </a:r>
                </a:p>
                <a:p>
                  <a:r>
                    <a:rPr lang="en-US" dirty="0" smtClean="0">
                      <a:latin typeface="CMR10"/>
                    </a:rPr>
                    <a:t>#Block =&gt; full block+ not full block 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ü"/>
                  </a:pPr>
                  <a:r>
                    <a:rPr lang="en-US" dirty="0" smtClean="0">
                      <a:latin typeface="CMR10"/>
                    </a:rPr>
                    <a:t>Not full block =2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ü"/>
                  </a:pP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𝑓𝑢𝑙𝑙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𝑏𝑙𝑜𝑐𝑘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den>
                                  </m:f>
                                </m:e>
                              </m:d>
                            </m:e>
                          </m:eqArr>
                        </m:e>
                      </m:d>
                    </m:oMath>
                  </a14:m>
                  <a:endParaRPr lang="en-US" dirty="0" smtClean="0">
                    <a:latin typeface="CMR10"/>
                  </a:endParaRPr>
                </a:p>
                <a:p>
                  <a:endParaRPr lang="en-US" dirty="0" smtClean="0">
                    <a:latin typeface="CMR10"/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455" y="1895777"/>
                  <a:ext cx="8766704" cy="250299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626" t="-9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ight Brace 18"/>
            <p:cNvSpPr/>
            <p:nvPr/>
          </p:nvSpPr>
          <p:spPr>
            <a:xfrm>
              <a:off x="4443413" y="2628900"/>
              <a:ext cx="214312" cy="1157288"/>
            </a:xfrm>
            <a:prstGeom prst="rightBrac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992807" y="2975818"/>
                  <a:ext cx="1621982" cy="504818"/>
                </a:xfrm>
                <a:prstGeom prst="rect">
                  <a:avLst/>
                </a:prstGeom>
                <a:noFill/>
                <a:ln>
                  <a:solidFill>
                    <a:schemeClr val="accent5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accent5"/>
                      </a:solidFill>
                    </a:rPr>
                    <a:t>#block : </a:t>
                  </a:r>
                  <a14:m>
                    <m:oMath xmlns:m="http://schemas.openxmlformats.org/officeDocument/2006/math">
                      <m:d>
                        <m:dPr>
                          <m:begChr m:val="⌈"/>
                          <m:endChr m:val="⌉"/>
                          <m:ctrlPr>
                            <a:rPr lang="en-US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dirty="0" smtClean="0">
                      <a:solidFill>
                        <a:schemeClr val="accent5"/>
                      </a:solidFill>
                    </a:rPr>
                    <a:t>+1</a:t>
                  </a:r>
                  <a:endParaRPr lang="en-US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2807" y="2975818"/>
                  <a:ext cx="1621982" cy="50481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985" r="-1866" b="-3571"/>
                  </a:stretch>
                </a:blipFill>
                <a:ln>
                  <a:solidFill>
                    <a:schemeClr val="accent5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9771" y="4840896"/>
            <a:ext cx="4108236" cy="107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6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Multiplication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8966729" cy="388077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u="sng" dirty="0" smtClean="0"/>
                  <a:t>Problem</a:t>
                </a:r>
                <a:r>
                  <a:rPr lang="en-US" b="1" dirty="0" smtClean="0"/>
                  <a:t>: </a:t>
                </a:r>
                <a:r>
                  <a:rPr lang="en-US" dirty="0" smtClean="0"/>
                  <a:t>multiplying two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matrices A and B to produce their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product C.</a:t>
                </a:r>
              </a:p>
              <a:p>
                <a:pPr marL="0" indent="0" algn="ctr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How does a matrix can store in Disk?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8966729" cy="3880773"/>
              </a:xfrm>
              <a:blipFill rotWithShape="0">
                <a:blip r:embed="rId2"/>
                <a:stretch>
                  <a:fillRect l="-544" t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924" y="3716690"/>
            <a:ext cx="8542801" cy="23246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57313" y="5902219"/>
            <a:ext cx="1257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Row Major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24250" y="5916916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Column Major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61159" y="5931613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Blocked Major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20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784</TotalTime>
  <Words>1073</Words>
  <Application>Microsoft Office PowerPoint</Application>
  <PresentationFormat>Widescreen</PresentationFormat>
  <Paragraphs>179</Paragraphs>
  <Slides>23</Slides>
  <Notes>0</Notes>
  <HiddenSlides>2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3" baseType="lpstr">
      <vt:lpstr>宋体</vt:lpstr>
      <vt:lpstr>Arial</vt:lpstr>
      <vt:lpstr>Calibri</vt:lpstr>
      <vt:lpstr>Cambria Math</vt:lpstr>
      <vt:lpstr>CMMI10</vt:lpstr>
      <vt:lpstr>CMR10</vt:lpstr>
      <vt:lpstr>CMSS10</vt:lpstr>
      <vt:lpstr>Comic Sans MS</vt:lpstr>
      <vt:lpstr>Courier New</vt:lpstr>
      <vt:lpstr>方正姚体</vt:lpstr>
      <vt:lpstr>Georgia</vt:lpstr>
      <vt:lpstr>NimbusRomNo9L-ReguItal</vt:lpstr>
      <vt:lpstr>华文新魏</vt:lpstr>
      <vt:lpstr>Tahoma</vt:lpstr>
      <vt:lpstr>Times</vt:lpstr>
      <vt:lpstr>Trebuchet MS</vt:lpstr>
      <vt:lpstr>Wingdings</vt:lpstr>
      <vt:lpstr>Wingdings 3</vt:lpstr>
      <vt:lpstr>Facet</vt:lpstr>
      <vt:lpstr>Equation</vt:lpstr>
      <vt:lpstr>Cache Oblivious Algorithm</vt:lpstr>
      <vt:lpstr>Motivation</vt:lpstr>
      <vt:lpstr>I/O Model</vt:lpstr>
      <vt:lpstr>Motivation</vt:lpstr>
      <vt:lpstr>Cache-Oblivious Model</vt:lpstr>
      <vt:lpstr>Cache-Oblivious Model</vt:lpstr>
      <vt:lpstr>Assumption</vt:lpstr>
      <vt:lpstr>Scanning</vt:lpstr>
      <vt:lpstr>Matrix Multiplication</vt:lpstr>
      <vt:lpstr>Matrix Multiplication</vt:lpstr>
      <vt:lpstr>Matrix Multiplication</vt:lpstr>
      <vt:lpstr>Matrix Multiplication</vt:lpstr>
      <vt:lpstr>Matrix Multiplication</vt:lpstr>
      <vt:lpstr>Matrix Multiplication</vt:lpstr>
      <vt:lpstr>Matrix Multiplication</vt:lpstr>
      <vt:lpstr>Matrix Multiplication</vt:lpstr>
      <vt:lpstr>Matrix Multiplication</vt:lpstr>
      <vt:lpstr>Matrix Multiplication</vt:lpstr>
      <vt:lpstr>Sorting</vt:lpstr>
      <vt:lpstr>Merge Sort</vt:lpstr>
      <vt:lpstr>K-funnel (k-merger)</vt:lpstr>
      <vt:lpstr>Funnel Sort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jasem</dc:creator>
  <cp:lastModifiedBy>jasem</cp:lastModifiedBy>
  <cp:revision>269</cp:revision>
  <dcterms:created xsi:type="dcterms:W3CDTF">2015-05-26T11:10:57Z</dcterms:created>
  <dcterms:modified xsi:type="dcterms:W3CDTF">2015-06-01T18:54:49Z</dcterms:modified>
</cp:coreProperties>
</file>